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11137" r:id="rId2"/>
    <p:sldId id="11168" r:id="rId3"/>
    <p:sldId id="289" r:id="rId4"/>
    <p:sldId id="365" r:id="rId5"/>
    <p:sldId id="324" r:id="rId6"/>
    <p:sldId id="893" r:id="rId7"/>
    <p:sldId id="892" r:id="rId8"/>
    <p:sldId id="11773" r:id="rId9"/>
    <p:sldId id="11178" r:id="rId10"/>
    <p:sldId id="11179" r:id="rId11"/>
    <p:sldId id="11180" r:id="rId12"/>
    <p:sldId id="11181" r:id="rId13"/>
    <p:sldId id="11182" r:id="rId14"/>
    <p:sldId id="11183" r:id="rId15"/>
    <p:sldId id="11184" r:id="rId16"/>
    <p:sldId id="11185" r:id="rId17"/>
    <p:sldId id="11186" r:id="rId18"/>
    <p:sldId id="11187" r:id="rId19"/>
    <p:sldId id="11188" r:id="rId20"/>
    <p:sldId id="11189" r:id="rId21"/>
    <p:sldId id="11190" r:id="rId22"/>
    <p:sldId id="11191" r:id="rId23"/>
    <p:sldId id="11192" r:id="rId24"/>
    <p:sldId id="11193" r:id="rId25"/>
    <p:sldId id="11194" r:id="rId26"/>
    <p:sldId id="11195" r:id="rId27"/>
    <p:sldId id="11196" r:id="rId28"/>
    <p:sldId id="11197" r:id="rId29"/>
    <p:sldId id="11198" r:id="rId30"/>
    <p:sldId id="11199" r:id="rId31"/>
    <p:sldId id="11200" r:id="rId32"/>
    <p:sldId id="11201" r:id="rId33"/>
    <p:sldId id="11202" r:id="rId34"/>
    <p:sldId id="11203" r:id="rId35"/>
    <p:sldId id="11204" r:id="rId36"/>
    <p:sldId id="11217" r:id="rId37"/>
    <p:sldId id="11219" r:id="rId38"/>
    <p:sldId id="11220" r:id="rId39"/>
    <p:sldId id="11218" r:id="rId40"/>
    <p:sldId id="11205" r:id="rId41"/>
    <p:sldId id="11206" r:id="rId42"/>
    <p:sldId id="11211" r:id="rId43"/>
    <p:sldId id="11212" r:id="rId44"/>
    <p:sldId id="11207" r:id="rId45"/>
    <p:sldId id="11208" r:id="rId46"/>
    <p:sldId id="11209" r:id="rId47"/>
    <p:sldId id="11210" r:id="rId48"/>
    <p:sldId id="11177" r:id="rId49"/>
    <p:sldId id="11213" r:id="rId50"/>
    <p:sldId id="260" r:id="rId51"/>
    <p:sldId id="261" r:id="rId52"/>
    <p:sldId id="262" r:id="rId53"/>
    <p:sldId id="263" r:id="rId54"/>
    <p:sldId id="264" r:id="rId55"/>
    <p:sldId id="265" r:id="rId56"/>
    <p:sldId id="11222" r:id="rId57"/>
    <p:sldId id="267" r:id="rId58"/>
    <p:sldId id="11223" r:id="rId59"/>
    <p:sldId id="11224" r:id="rId60"/>
    <p:sldId id="11225" r:id="rId61"/>
    <p:sldId id="11226" r:id="rId62"/>
    <p:sldId id="11227" r:id="rId63"/>
    <p:sldId id="273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11228" r:id="rId75"/>
    <p:sldId id="287" r:id="rId76"/>
    <p:sldId id="288" r:id="rId77"/>
    <p:sldId id="11229" r:id="rId78"/>
    <p:sldId id="290" r:id="rId79"/>
    <p:sldId id="11784" r:id="rId80"/>
    <p:sldId id="11315" r:id="rId81"/>
    <p:sldId id="11316" r:id="rId82"/>
    <p:sldId id="11317" r:id="rId83"/>
    <p:sldId id="11319" r:id="rId84"/>
    <p:sldId id="11320" r:id="rId85"/>
    <p:sldId id="11722" r:id="rId86"/>
    <p:sldId id="11732" r:id="rId87"/>
    <p:sldId id="11733" r:id="rId88"/>
    <p:sldId id="11744" r:id="rId89"/>
    <p:sldId id="11770" r:id="rId90"/>
    <p:sldId id="11771" r:id="rId91"/>
    <p:sldId id="11758" r:id="rId92"/>
    <p:sldId id="11138" r:id="rId93"/>
    <p:sldId id="799" r:id="rId94"/>
    <p:sldId id="11027" r:id="rId9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宋 睿华" initials="宋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75" autoAdjust="0"/>
  </p:normalViewPr>
  <p:slideViewPr>
    <p:cSldViewPr snapToGrid="0">
      <p:cViewPr varScale="1">
        <p:scale>
          <a:sx n="63" d="100"/>
          <a:sy n="63" d="100"/>
        </p:scale>
        <p:origin x="7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436B6-BEB5-4350-9560-5FDC333F9606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B98D7-9681-4020-9A21-599DBD9FE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74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人眼视觉，视觉神经系统，颜色空间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光，颜色空间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人眼感知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认知神经科学，物体感知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6F2F-1DC2-E047-B251-7574FD3B28A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28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6F2F-1DC2-E047-B251-7574FD3B28A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00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人眼视觉，视觉神经系统，颜色空间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光，颜色空间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人眼感知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6F2F-1DC2-E047-B251-7574FD3B28A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528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100" b="1" dirty="0">
                <a:ea typeface="宋体" charset="0"/>
              </a:rPr>
              <a:t>Figure 11.9 Neurons in the primary</a:t>
            </a:r>
          </a:p>
          <a:p>
            <a:r>
              <a:rPr lang="en-US" altLang="zh-CN" sz="1100" dirty="0">
                <a:ea typeface="宋体" charset="0"/>
              </a:rPr>
              <a:t>visual cortex respond selectively to oriented edges.</a:t>
            </a:r>
          </a:p>
          <a:p>
            <a:r>
              <a:rPr lang="en-US" altLang="zh-CN" sz="1100" dirty="0">
                <a:ea typeface="宋体" charset="0"/>
              </a:rPr>
              <a:t> (A) An anesthetized animal is fitted with contact lenses to focus the eyes on a screen, where images can be projected; an extracellular electrode records the neuronal responses.</a:t>
            </a:r>
          </a:p>
          <a:p>
            <a:r>
              <a:rPr lang="en-US" altLang="zh-CN" sz="1100" dirty="0">
                <a:ea typeface="宋体" charset="0"/>
              </a:rPr>
              <a:t> (B) Neurons in the primary visual cortex typically respond vigorously to a bar of light oriented at a particular angle and weakly—or not at all—to other orientations.</a:t>
            </a:r>
          </a:p>
          <a:p>
            <a:endParaRPr lang="en-US" altLang="zh-CN" sz="1100" dirty="0">
              <a:ea typeface="宋体" charset="0"/>
            </a:endParaRPr>
          </a:p>
          <a:p>
            <a:r>
              <a:rPr lang="en-US" altLang="zh-CN" sz="1100" dirty="0">
                <a:ea typeface="宋体" charset="0"/>
              </a:rPr>
              <a:t>Instead, most cortical neurons in cats and monkeys responded vigorously</a:t>
            </a:r>
          </a:p>
          <a:p>
            <a:r>
              <a:rPr lang="en-US" altLang="zh-CN" sz="1100" dirty="0">
                <a:ea typeface="宋体" charset="0"/>
              </a:rPr>
              <a:t>to light–dark bars or edges, and only if the bars were presented at a</a:t>
            </a:r>
          </a:p>
          <a:p>
            <a:r>
              <a:rPr lang="en-US" altLang="zh-CN" sz="1100" dirty="0">
                <a:ea typeface="宋体" charset="0"/>
              </a:rPr>
              <a:t>particular range of orientations within the cell’s receptive field (Figure 11.9).</a:t>
            </a:r>
          </a:p>
          <a:p>
            <a:r>
              <a:rPr lang="en-US" altLang="zh-CN" sz="1100" dirty="0">
                <a:ea typeface="宋体" charset="0"/>
              </a:rPr>
              <a:t>The responses of cortical neurons are thus tuned to the orientation of edges,</a:t>
            </a:r>
          </a:p>
          <a:p>
            <a:r>
              <a:rPr lang="en-US" altLang="zh-CN" sz="1100" dirty="0">
                <a:ea typeface="宋体" charset="0"/>
              </a:rPr>
              <a:t>much like cone receptors are tuned to the wavelength of light; the peak in</a:t>
            </a:r>
          </a:p>
          <a:p>
            <a:r>
              <a:rPr lang="en-US" altLang="zh-CN" sz="1100" dirty="0">
                <a:ea typeface="宋体" charset="0"/>
              </a:rPr>
              <a:t>the tuning curve (the orientation to which a cell is most responsive) is</a:t>
            </a:r>
          </a:p>
          <a:p>
            <a:r>
              <a:rPr lang="en-US" altLang="zh-CN" sz="1100" dirty="0">
                <a:ea typeface="宋体" charset="0"/>
              </a:rPr>
              <a:t>referred to as the neuron’s preferred orientation. By sampling the responses</a:t>
            </a:r>
          </a:p>
          <a:p>
            <a:r>
              <a:rPr lang="en-US" altLang="zh-CN" sz="1100" dirty="0">
                <a:ea typeface="宋体" charset="0"/>
              </a:rPr>
              <a:t>of a large number of single cells, Hubel and </a:t>
            </a:r>
            <a:r>
              <a:rPr lang="en-US" altLang="zh-CN" sz="1100" dirty="0" err="1">
                <a:ea typeface="宋体" charset="0"/>
              </a:rPr>
              <a:t>Weisel</a:t>
            </a:r>
            <a:r>
              <a:rPr lang="en-US" altLang="zh-CN" sz="1100" dirty="0">
                <a:ea typeface="宋体" charset="0"/>
              </a:rPr>
              <a:t> demonstrated that all</a:t>
            </a:r>
          </a:p>
          <a:p>
            <a:r>
              <a:rPr lang="en-US" altLang="zh-CN" sz="1100" dirty="0">
                <a:ea typeface="宋体" charset="0"/>
              </a:rPr>
              <a:t>edge orientations were roughly equally represented in visual cortex. </a:t>
            </a:r>
          </a:p>
          <a:p>
            <a:endParaRPr lang="en-US" altLang="zh-CN" sz="1100" dirty="0">
              <a:ea typeface="宋体" charset="0"/>
            </a:endParaRPr>
          </a:p>
          <a:p>
            <a:r>
              <a:rPr lang="en-US" altLang="zh-CN" sz="1100" dirty="0">
                <a:ea typeface="宋体" charset="0"/>
              </a:rPr>
              <a:t>As a result, a given orientation in a visual scene appears to be “encoded” in the</a:t>
            </a:r>
          </a:p>
          <a:p>
            <a:r>
              <a:rPr lang="en-US" altLang="zh-CN" sz="1100" dirty="0">
                <a:ea typeface="宋体" charset="0"/>
              </a:rPr>
              <a:t>activity of a distinct population of </a:t>
            </a:r>
            <a:r>
              <a:rPr lang="en-US" altLang="zh-CN" sz="1100" b="1" dirty="0">
                <a:ea typeface="宋体" charset="0"/>
              </a:rPr>
              <a:t>orientation-selective neurons.</a:t>
            </a:r>
            <a:endParaRPr lang="zh-CN" sz="1100" dirty="0">
              <a:ea typeface="宋体" charset="0"/>
            </a:endParaRPr>
          </a:p>
          <a:p>
            <a:pPr eaLnBrk="1" hangingPunct="1"/>
            <a:endParaRPr lang="zh-CN" sz="1100" dirty="0">
              <a:ea typeface="宋体" charset="0"/>
            </a:endParaRPr>
          </a:p>
          <a:p>
            <a:endParaRPr lang="zh-CN" altLang="en-US" sz="1100" dirty="0">
              <a:ea typeface="宋体" charset="0"/>
            </a:endParaRPr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4EDC36C4-169C-5B4A-9790-60B3D77747B9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475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8D3CC-466A-49BB-9DA1-8FFB17A47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5656E8-F89D-4C5C-8D67-14AB3BBB5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07C7B2-9290-46E7-91A6-5F044C1F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D4A56-7853-45DB-8D96-7E6B3549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8B2BC-0A2B-4E9F-BAAC-B14EDA8E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32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D3F0E-9878-4766-8289-7B73B80E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C4B236-18FD-43A1-BE55-737B7501F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374D5-043A-44AA-B055-94C32C97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516A9-4BD2-4D66-BE96-722EE70A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976FC-ADEC-40EB-88BF-7F95F2B4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57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5EFA70-5C71-4EF0-9BEF-9653C02B0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1983E3-672D-4D16-9DE5-462D40B37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BA015-A5E6-412C-962D-6C3592C3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77F22-564A-43E0-985C-1260A74C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8B6C0-BF66-4681-B3DC-83D39266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315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7"/>
              <a:t> </a:t>
            </a:r>
            <a:r>
              <a:rPr lang="en-US"/>
              <a:t>26,</a:t>
            </a:r>
            <a:r>
              <a:rPr lang="en-US" spc="-27"/>
              <a:t> 2022</a:t>
            </a:r>
            <a:endParaRPr lang="en-US" spc="-2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3"/>
              <a:t>Fei-</a:t>
            </a:r>
            <a:r>
              <a:rPr lang="en-US"/>
              <a:t>Fei</a:t>
            </a:r>
            <a:r>
              <a:rPr lang="en-US" spc="-27"/>
              <a:t> </a:t>
            </a:r>
            <a:r>
              <a:rPr lang="en-US"/>
              <a:t>Li,</a:t>
            </a:r>
            <a:r>
              <a:rPr lang="en-US" spc="-27"/>
              <a:t> </a:t>
            </a:r>
            <a:r>
              <a:rPr lang="en-US"/>
              <a:t>Jiajun</a:t>
            </a:r>
            <a:r>
              <a:rPr lang="en-US" spc="-20"/>
              <a:t> </a:t>
            </a:r>
            <a:r>
              <a:rPr lang="en-US"/>
              <a:t>Wu,</a:t>
            </a:r>
            <a:r>
              <a:rPr lang="en-US" spc="-27"/>
              <a:t> </a:t>
            </a:r>
            <a:r>
              <a:rPr lang="en-US"/>
              <a:t>Ruohan</a:t>
            </a:r>
            <a:r>
              <a:rPr lang="en-US" spc="-20"/>
              <a:t> </a:t>
            </a:r>
            <a:r>
              <a:rPr lang="en-US" spc="-33"/>
              <a:t>Gao</a:t>
            </a:r>
            <a:endParaRPr lang="en-US" spc="-33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0799">
              <a:lnSpc>
                <a:spcPts val="3080"/>
              </a:lnSpc>
            </a:pPr>
            <a:fld id="{81D60167-4931-47E6-BA6A-407CBD079E47}" type="slidenum">
              <a:rPr lang="en-US" altLang="zh-CN" spc="-33" smtClean="0"/>
              <a:pPr marL="50799">
                <a:lnSpc>
                  <a:spcPts val="3080"/>
                </a:lnSpc>
              </a:pPr>
              <a:t>‹#›</a:t>
            </a:fld>
            <a:endParaRPr lang="en-US" altLang="zh-CN" spc="-33" dirty="0"/>
          </a:p>
        </p:txBody>
      </p:sp>
    </p:spTree>
    <p:extLst>
      <p:ext uri="{BB962C8B-B14F-4D97-AF65-F5344CB8AC3E}">
        <p14:creationId xmlns:p14="http://schemas.microsoft.com/office/powerpoint/2010/main" val="3681001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7"/>
              <a:t> </a:t>
            </a:r>
            <a:r>
              <a:rPr lang="en-US"/>
              <a:t>26,</a:t>
            </a:r>
            <a:r>
              <a:rPr lang="en-US" spc="-27"/>
              <a:t> 2022</a:t>
            </a:r>
            <a:endParaRPr lang="en-US" spc="-27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3"/>
              <a:t>Fei-</a:t>
            </a:r>
            <a:r>
              <a:rPr lang="en-US"/>
              <a:t>Fei</a:t>
            </a:r>
            <a:r>
              <a:rPr lang="en-US" spc="-27"/>
              <a:t> </a:t>
            </a:r>
            <a:r>
              <a:rPr lang="en-US"/>
              <a:t>Li,</a:t>
            </a:r>
            <a:r>
              <a:rPr lang="en-US" spc="-27"/>
              <a:t> </a:t>
            </a:r>
            <a:r>
              <a:rPr lang="en-US"/>
              <a:t>Jiajun</a:t>
            </a:r>
            <a:r>
              <a:rPr lang="en-US" spc="-20"/>
              <a:t> </a:t>
            </a:r>
            <a:r>
              <a:rPr lang="en-US"/>
              <a:t>Wu,</a:t>
            </a:r>
            <a:r>
              <a:rPr lang="en-US" spc="-27"/>
              <a:t> </a:t>
            </a:r>
            <a:r>
              <a:rPr lang="en-US"/>
              <a:t>Ruohan</a:t>
            </a:r>
            <a:r>
              <a:rPr lang="en-US" spc="-20"/>
              <a:t> </a:t>
            </a:r>
            <a:r>
              <a:rPr lang="en-US" spc="-33"/>
              <a:t>Gao</a:t>
            </a:r>
            <a:endParaRPr lang="en-US" spc="-33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0799">
              <a:lnSpc>
                <a:spcPts val="3080"/>
              </a:lnSpc>
            </a:pPr>
            <a:fld id="{81D60167-4931-47E6-BA6A-407CBD079E47}" type="slidenum">
              <a:rPr lang="en-US" altLang="zh-CN" spc="-33" smtClean="0"/>
              <a:pPr marL="50799">
                <a:lnSpc>
                  <a:spcPts val="3080"/>
                </a:lnSpc>
              </a:pPr>
              <a:t>‹#›</a:t>
            </a:fld>
            <a:endParaRPr lang="en-US" altLang="zh-CN" spc="-33" dirty="0"/>
          </a:p>
        </p:txBody>
      </p:sp>
    </p:spTree>
    <p:extLst>
      <p:ext uri="{BB962C8B-B14F-4D97-AF65-F5344CB8AC3E}">
        <p14:creationId xmlns:p14="http://schemas.microsoft.com/office/powerpoint/2010/main" val="382238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04C8D-A177-4472-A90A-9CBF17C7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3228A-A180-4A8A-93E6-FC680D03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A1EB8-5842-4676-8F58-E29E5808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57A99-EB5B-4369-B713-26A3A63E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862AC9-DE9B-40C0-BDFD-B9B91830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97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DF5F4-EA1D-4DA4-B5B5-2BAB346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4637E2-F13F-4D1F-8683-A9A0013CF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6B438-6520-4E58-945C-C98413B0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4CD857-D5C2-43FA-A7BA-CFA9357F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4BA88-EFBC-4F66-B40F-3498BE96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4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A17A-2917-43FC-ADA7-AD5250A1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884E1A-7E53-4C19-89E3-95B4A526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E1ABE-C894-4879-81E1-1ADF8EDD8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3AF246-B796-47EC-BC1A-29FBB664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DF5387-2283-418B-B8EA-D88F0345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020045-0531-4FF9-A22D-D857CBD8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5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0621E-6C63-4462-9E00-64D15A62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2AB24-E2AA-4684-BA76-9580F9C3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AE86CB-DE2E-4F8A-946F-7FFACC2EF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C2CF62-1968-4AEB-9310-6820EE436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FDAA11-7A47-41F7-96CF-752FFD71A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DC9DC9-B3BA-4E19-AAAC-957F2A03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13A17-E399-4386-A11C-28EDC6688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D2B4F5-251F-4B01-ADBE-4A2F87C5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5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D298F-1EDA-4DD1-9D19-4C8F83EF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AA88A3-7EB0-41EA-AAC9-1E40D31D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619073-DC75-495E-BE22-0C1BC20F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A21CA4-BDCB-46CF-8EBD-2A5316F8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C9C7DD-C70B-4671-9F89-13278486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DE3628-6DBC-4DFE-83EB-D774A012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D94E1-6B01-4A4D-BC19-654EF800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8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4B1BE-8A5B-4D69-9F4C-E7B992A3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84290-C1A5-4739-8B67-CEA69F2A7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69A9EF-F3F8-41EA-9F55-F11C2EA5B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B5BDA0-CB28-462A-B96E-94AC6189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8596F2-9F97-4B7E-B576-6B2BB8C7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3256D-1B04-4D48-AAE8-94D1ED27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7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89935-06EF-4292-B2FE-A15595A8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73FE0C-76B5-4BD9-A4D3-0446B893A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67454D-13FE-433D-B7E4-C974FB25A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C10BB8-9BED-4F8F-B237-B1373639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FC3148-0A45-41B0-960D-0D09F0A6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46778D-5EA0-49E4-8BA2-36D47DCB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91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15AF90-4EF3-49B9-AFEA-606CC93B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CA428F-2412-49A1-B4E2-449B78E9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25492-8E28-40FB-A0C7-C43A4B7A8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507FF-81BE-475E-AC3B-58BC20F6868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43E7BC-A94A-4BDF-A16E-97048AE18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7D9B0-65EF-4FF5-A395-437DC14A5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70B9A-8787-4CB1-8FFC-60341E0A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21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s.stanford.edu/people/karpathy/convnetjs/demo/cifar10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png"/><Relationship Id="rId9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png"/><Relationship Id="rId9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4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7.jpg"/><Relationship Id="rId7" Type="http://schemas.openxmlformats.org/officeDocument/2006/relationships/image" Target="../media/image7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v-foundation.org/openaccess/content_cvpr_2014/papers/Girshick_Rich_Feature_Hierarchies_2014_CVPR_paper.pdf" TargetMode="External"/><Relationship Id="rId3" Type="http://schemas.openxmlformats.org/officeDocument/2006/relationships/hyperlink" Target="https://www.bilibili.com/video/BV1Wv411h7kN?p=58&amp;vd_source=4f638bf4fd08b311fd8d0eef2fefcf61" TargetMode="External"/><Relationship Id="rId7" Type="http://schemas.openxmlformats.org/officeDocument/2006/relationships/hyperlink" Target="https://arxiv.org/abs/1512.03385" TargetMode="External"/><Relationship Id="rId12" Type="http://schemas.openxmlformats.org/officeDocument/2006/relationships/hyperlink" Target="https://arxiv.org/abs/2103.14030" TargetMode="External"/><Relationship Id="rId2" Type="http://schemas.openxmlformats.org/officeDocument/2006/relationships/hyperlink" Target="https://www.bilibili.com/video/BV1nJ411z7fe?spm_id_from=333.337.search-card.all.clic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409.4842.pdf" TargetMode="External"/><Relationship Id="rId11" Type="http://schemas.openxmlformats.org/officeDocument/2006/relationships/hyperlink" Target="https://arxiv.org/abs/2010.11929v2" TargetMode="External"/><Relationship Id="rId5" Type="http://schemas.openxmlformats.org/officeDocument/2006/relationships/hyperlink" Target="https://arxiv.org/abs/1409.1556" TargetMode="External"/><Relationship Id="rId10" Type="http://schemas.openxmlformats.org/officeDocument/2006/relationships/hyperlink" Target="https://arxiv.org/abs/1506.02640" TargetMode="External"/><Relationship Id="rId4" Type="http://schemas.openxmlformats.org/officeDocument/2006/relationships/hyperlink" Target="http://www.cs.toronto.edu/~fritz/absps/imagenet.pdf" TargetMode="External"/><Relationship Id="rId9" Type="http://schemas.openxmlformats.org/officeDocument/2006/relationships/hyperlink" Target="https://arxiv.org/abs/1406.2661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CFA3-8C30-45E2-BED4-E51026C2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人工智能引论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11BE8-2FC7-4492-ABFF-1571F5344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中国人民大学人工智能学院</a:t>
            </a:r>
          </a:p>
        </p:txBody>
      </p:sp>
    </p:spTree>
    <p:extLst>
      <p:ext uri="{BB962C8B-B14F-4D97-AF65-F5344CB8AC3E}">
        <p14:creationId xmlns:p14="http://schemas.microsoft.com/office/powerpoint/2010/main" val="26984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8D5699-0D5B-5ADE-DDE1-2308EC2B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7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DBDD19-661C-E9D6-C5B1-42E4863A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379E2F-E5CE-9AFF-1828-C64B1DD7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C977D7-23E6-7E8B-0FEE-C38E06E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8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03A31-F8A7-8FFA-1646-ED9E79BC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5A57EB-A2FD-AC30-E9F5-70A1B5DD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80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893C9E-0667-E235-394D-E5C7B19F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1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43B249-6BCB-74DA-AF7E-6A24B39C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4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323F1D-9996-0B0D-9D1C-B7A09DDC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863D34-D376-93E8-4542-D94E7F20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9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人工智能与视觉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视觉信息的获取方法</a:t>
            </a:r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r>
              <a:rPr lang="en-US" altLang="zh-CN" dirty="0"/>
              <a:t>Transformer</a:t>
            </a:r>
            <a:r>
              <a:rPr lang="zh-CN" altLang="en-US" dirty="0"/>
              <a:t>的广泛应用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0328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858A4E-AF4C-6C05-7111-767B3AEF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667A08-1433-784B-E85D-3FF88322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72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B8F76E-916D-8F00-53CA-EB44E30D7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FE0F68-B823-77F5-9604-BA189648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B142F5-FCCA-7ACB-A312-D261CDD8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52AAAF-2027-DB76-F29F-3860FC49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24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6C229B-552C-4DE9-587B-032C0951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1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E0F88B-8115-DABD-7A0B-3572E0BE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B0E6BC-E2D3-0FEA-6DB0-AD792AF8A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4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B43CC4-71D7-7ECA-02C9-E937DAF6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7">
            <a:extLst>
              <a:ext uri="{FF2B5EF4-FFF2-40B4-BE49-F238E27FC236}">
                <a16:creationId xmlns:a16="http://schemas.microsoft.com/office/drawing/2014/main" id="{9B3FE0CE-F9DB-8B47-81D3-535A09FF2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36" y="202449"/>
            <a:ext cx="2227580" cy="4114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388C6E-6020-A04B-9F35-DC1611EB0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05"/>
            <a:ext cx="629520" cy="1523034"/>
          </a:xfrm>
          <a:prstGeom prst="rect">
            <a:avLst/>
          </a:prstGeom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F288FF5-2C14-AB41-94AD-838DD388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73" y="2259344"/>
            <a:ext cx="5011984" cy="301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339889-66B7-6944-BE4E-AC5547728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580" y="1742739"/>
            <a:ext cx="4876800" cy="40513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5D5B03-6903-FB4B-98FB-06F9617F61DA}"/>
              </a:ext>
            </a:extLst>
          </p:cNvPr>
          <p:cNvSpPr/>
          <p:nvPr/>
        </p:nvSpPr>
        <p:spPr>
          <a:xfrm>
            <a:off x="629520" y="658056"/>
            <a:ext cx="29546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人的视觉感知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B24BA48-F116-0647-B899-5C899919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CFCC3-64B8-CB40-979A-B2DEC875001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05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B3C38A-A36F-5F66-A994-8D576C17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39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E77547-25A4-B635-12B2-4361FFA0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72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356A56-E5BF-B08E-09DB-67E6B233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09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674566-A48D-2753-0C16-7F25B24C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16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A2FAB7-0DDC-9596-6E22-6C30FE82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28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90AF38-45E4-DFEB-8373-BF815D8B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2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D7897E-5A3B-0AD2-2F18-C8FDEB09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2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853192-1AFD-0F49-FF62-811C34F3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41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352E79-BCB8-1B9C-FFDE-9BC6E38B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58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0F5934-8469-9244-C515-9646B394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8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7">
            <a:extLst>
              <a:ext uri="{FF2B5EF4-FFF2-40B4-BE49-F238E27FC236}">
                <a16:creationId xmlns:a16="http://schemas.microsoft.com/office/drawing/2014/main" id="{9B3FE0CE-F9DB-8B47-81D3-535A09FF2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36" y="202449"/>
            <a:ext cx="2227580" cy="4114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388C6E-6020-A04B-9F35-DC1611EB0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05"/>
            <a:ext cx="629520" cy="152303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17D47BB-EEA4-F545-8315-05D285CEDD4D}"/>
              </a:ext>
            </a:extLst>
          </p:cNvPr>
          <p:cNvSpPr/>
          <p:nvPr/>
        </p:nvSpPr>
        <p:spPr>
          <a:xfrm>
            <a:off x="629520" y="658056"/>
            <a:ext cx="29546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物理图像成像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D55D18-8B9B-144B-8691-40DA48A2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CFCC3-64B8-CB40-979A-B2DEC875001B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B6CF87-D4F4-7A43-B2FE-96FF38C7F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20" y="2129785"/>
            <a:ext cx="4717945" cy="27107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9D105A-C1D7-D548-9B14-0B5DE303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627" y="2197567"/>
            <a:ext cx="5045096" cy="254978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BD85EE8-E50A-0849-9488-C9177E6317A0}"/>
              </a:ext>
            </a:extLst>
          </p:cNvPr>
          <p:cNvSpPr txBox="1"/>
          <p:nvPr/>
        </p:nvSpPr>
        <p:spPr>
          <a:xfrm>
            <a:off x="7581030" y="5289688"/>
            <a:ext cx="201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数字图像的表示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B3F6DA-9263-AD44-BB30-C69773DF7AB2}"/>
              </a:ext>
            </a:extLst>
          </p:cNvPr>
          <p:cNvSpPr txBox="1"/>
          <p:nvPr/>
        </p:nvSpPr>
        <p:spPr>
          <a:xfrm>
            <a:off x="2195672" y="5298818"/>
            <a:ext cx="201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图像取样与量化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62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0DFF11-8268-06ED-9566-0E85D92F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4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6BFDD3-B805-6234-8CD2-4FB892EC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42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DDA46F-E303-C89D-B52F-7E6E21CA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1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70F1DA-4D1A-3A1F-2385-137B3567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5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DB0BE4-E829-E808-3E00-6AA1B81C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1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76D198-E4D7-6CB3-F491-6852EA82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1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7D194A-99D0-63BE-CF98-23D51742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8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C13174-CAFC-9FA8-E990-BF368039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37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C5F2CB-2175-ED21-F5A9-8E3B1F716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58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BD794325-B758-DCD9-FD6A-C4B1F592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6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7">
            <a:extLst>
              <a:ext uri="{FF2B5EF4-FFF2-40B4-BE49-F238E27FC236}">
                <a16:creationId xmlns:a16="http://schemas.microsoft.com/office/drawing/2014/main" id="{9B3FE0CE-F9DB-8B47-81D3-535A09FF2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36" y="202449"/>
            <a:ext cx="2227580" cy="4114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388C6E-6020-A04B-9F35-DC1611EB0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05"/>
            <a:ext cx="629520" cy="15230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C51BE3A-79E1-7A46-9625-36AD1947620C}"/>
              </a:ext>
            </a:extLst>
          </p:cNvPr>
          <p:cNvSpPr/>
          <p:nvPr/>
        </p:nvSpPr>
        <p:spPr>
          <a:xfrm>
            <a:off x="662383" y="658056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颜色获取与表示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AFFB1-629B-7B4F-A987-B1A1DB48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CFCC3-64B8-CB40-979A-B2DEC875001B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38914" name="Picture 2" descr="Machine Learning - Going Furthur with CNN Part 2 - DEV Community">
            <a:extLst>
              <a:ext uri="{FF2B5EF4-FFF2-40B4-BE49-F238E27FC236}">
                <a16:creationId xmlns:a16="http://schemas.microsoft.com/office/drawing/2014/main" id="{92F1FD16-40A2-214E-978F-7DC81705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0" y="2106044"/>
            <a:ext cx="5525384" cy="33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AB62E7-FCBA-9241-B7E8-7580CFDFD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0329" y="2761969"/>
            <a:ext cx="2235200" cy="22987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A993E1-623C-1B40-9214-988C78E3B500}"/>
              </a:ext>
            </a:extLst>
          </p:cNvPr>
          <p:cNvSpPr txBox="1"/>
          <p:nvPr/>
        </p:nvSpPr>
        <p:spPr>
          <a:xfrm>
            <a:off x="2094971" y="5543356"/>
            <a:ext cx="232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数字图像的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A27294-EC39-C943-8642-5A7F2BB7DF05}"/>
              </a:ext>
            </a:extLst>
          </p:cNvPr>
          <p:cNvSpPr txBox="1"/>
          <p:nvPr/>
        </p:nvSpPr>
        <p:spPr>
          <a:xfrm>
            <a:off x="7770329" y="5471689"/>
            <a:ext cx="232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数字图像的灰度表示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A66F9E-5BC2-F147-B55E-F4B54D5F8008}"/>
              </a:ext>
            </a:extLst>
          </p:cNvPr>
          <p:cNvSpPr/>
          <p:nvPr/>
        </p:nvSpPr>
        <p:spPr>
          <a:xfrm>
            <a:off x="914400" y="2761970"/>
            <a:ext cx="1436914" cy="331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255x255x3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12021F-F027-8C48-B000-44B6724A64F1}"/>
              </a:ext>
            </a:extLst>
          </p:cNvPr>
          <p:cNvSpPr/>
          <p:nvPr/>
        </p:nvSpPr>
        <p:spPr>
          <a:xfrm>
            <a:off x="4421673" y="2596172"/>
            <a:ext cx="1436914" cy="331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255x255x1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688055-6F70-4048-880B-4421515DD422}"/>
              </a:ext>
            </a:extLst>
          </p:cNvPr>
          <p:cNvSpPr txBox="1"/>
          <p:nvPr/>
        </p:nvSpPr>
        <p:spPr>
          <a:xfrm>
            <a:off x="6641961" y="1409160"/>
            <a:ext cx="532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RGB-to-Grayscale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转换（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luminosity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-based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314FF2-88AE-BB42-9CF8-487332AE52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9764" y="1819815"/>
            <a:ext cx="3969864" cy="57245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4A99393-891C-1646-90C1-E2774D44E565}"/>
              </a:ext>
            </a:extLst>
          </p:cNvPr>
          <p:cNvSpPr/>
          <p:nvPr/>
        </p:nvSpPr>
        <p:spPr>
          <a:xfrm>
            <a:off x="8169472" y="5140094"/>
            <a:ext cx="1436914" cy="331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255x255x1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75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7" y="509592"/>
            <a:ext cx="86029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0000"/>
                </a:solidFill>
              </a:rPr>
              <a:t>Semantic</a:t>
            </a:r>
            <a:r>
              <a:rPr sz="4000" spc="-73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Segmentation: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The</a:t>
            </a:r>
            <a:r>
              <a:rPr sz="4000" spc="-53" dirty="0">
                <a:solidFill>
                  <a:srgbClr val="000000"/>
                </a:solidFill>
              </a:rPr>
              <a:t> </a:t>
            </a:r>
            <a:r>
              <a:rPr sz="4000" spc="-13" dirty="0">
                <a:solidFill>
                  <a:srgbClr val="000000"/>
                </a:solidFill>
              </a:rPr>
              <a:t>Problem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769" y="2004370"/>
            <a:ext cx="2171864" cy="184733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06206" y="1984124"/>
            <a:ext cx="2267373" cy="1881293"/>
            <a:chOff x="2104654" y="1488093"/>
            <a:chExt cx="1700530" cy="14109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9609" y="1500859"/>
              <a:ext cx="1663317" cy="13903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71123" y="1783274"/>
              <a:ext cx="1277620" cy="882650"/>
            </a:xfrm>
            <a:custGeom>
              <a:avLst/>
              <a:gdLst/>
              <a:ahLst/>
              <a:cxnLst/>
              <a:rect l="l" t="t" r="r" b="b"/>
              <a:pathLst>
                <a:path w="1277620" h="882650">
                  <a:moveTo>
                    <a:pt x="942165" y="882237"/>
                  </a:moveTo>
                  <a:lnTo>
                    <a:pt x="842225" y="813307"/>
                  </a:lnTo>
                  <a:lnTo>
                    <a:pt x="799424" y="703009"/>
                  </a:lnTo>
                  <a:lnTo>
                    <a:pt x="699484" y="716817"/>
                  </a:lnTo>
                  <a:lnTo>
                    <a:pt x="678093" y="641003"/>
                  </a:lnTo>
                  <a:lnTo>
                    <a:pt x="642403" y="489373"/>
                  </a:lnTo>
                  <a:lnTo>
                    <a:pt x="628103" y="372169"/>
                  </a:lnTo>
                  <a:lnTo>
                    <a:pt x="499623" y="296374"/>
                  </a:lnTo>
                  <a:lnTo>
                    <a:pt x="306911" y="234329"/>
                  </a:lnTo>
                  <a:lnTo>
                    <a:pt x="192711" y="206750"/>
                  </a:lnTo>
                  <a:lnTo>
                    <a:pt x="85660" y="220559"/>
                  </a:lnTo>
                  <a:lnTo>
                    <a:pt x="0" y="199884"/>
                  </a:lnTo>
                  <a:lnTo>
                    <a:pt x="47010" y="145780"/>
                  </a:lnTo>
                  <a:lnTo>
                    <a:pt x="285501" y="124050"/>
                  </a:lnTo>
                  <a:lnTo>
                    <a:pt x="542463" y="199884"/>
                  </a:lnTo>
                  <a:lnTo>
                    <a:pt x="720894" y="255024"/>
                  </a:lnTo>
                  <a:lnTo>
                    <a:pt x="785144" y="234329"/>
                  </a:lnTo>
                  <a:lnTo>
                    <a:pt x="756584" y="117184"/>
                  </a:lnTo>
                  <a:lnTo>
                    <a:pt x="756584" y="27579"/>
                  </a:lnTo>
                  <a:lnTo>
                    <a:pt x="799424" y="20674"/>
                  </a:lnTo>
                  <a:lnTo>
                    <a:pt x="920735" y="117184"/>
                  </a:lnTo>
                  <a:lnTo>
                    <a:pt x="1113446" y="103394"/>
                  </a:lnTo>
                  <a:lnTo>
                    <a:pt x="1227647" y="0"/>
                  </a:lnTo>
                  <a:lnTo>
                    <a:pt x="1277617" y="20674"/>
                  </a:lnTo>
                  <a:lnTo>
                    <a:pt x="1270467" y="192998"/>
                  </a:lnTo>
                  <a:lnTo>
                    <a:pt x="1241947" y="358418"/>
                  </a:lnTo>
                  <a:lnTo>
                    <a:pt x="1213367" y="413539"/>
                  </a:lnTo>
                  <a:lnTo>
                    <a:pt x="1263337" y="475583"/>
                  </a:lnTo>
                  <a:lnTo>
                    <a:pt x="1277617" y="572073"/>
                  </a:lnTo>
                  <a:lnTo>
                    <a:pt x="1277617" y="654773"/>
                  </a:lnTo>
                  <a:lnTo>
                    <a:pt x="1206256" y="723703"/>
                  </a:lnTo>
                  <a:lnTo>
                    <a:pt x="1106316" y="675448"/>
                  </a:lnTo>
                  <a:lnTo>
                    <a:pt x="1134876" y="551398"/>
                  </a:lnTo>
                  <a:lnTo>
                    <a:pt x="1056346" y="599653"/>
                  </a:lnTo>
                  <a:lnTo>
                    <a:pt x="963555" y="627213"/>
                  </a:lnTo>
                  <a:lnTo>
                    <a:pt x="977855" y="689238"/>
                  </a:lnTo>
                  <a:lnTo>
                    <a:pt x="1002503" y="754600"/>
                  </a:lnTo>
                  <a:lnTo>
                    <a:pt x="999246" y="833982"/>
                  </a:lnTo>
                  <a:lnTo>
                    <a:pt x="942165" y="882237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171123" y="1783274"/>
              <a:ext cx="1277620" cy="882650"/>
            </a:xfrm>
            <a:custGeom>
              <a:avLst/>
              <a:gdLst/>
              <a:ahLst/>
              <a:cxnLst/>
              <a:rect l="l" t="t" r="r" b="b"/>
              <a:pathLst>
                <a:path w="1277620" h="882650">
                  <a:moveTo>
                    <a:pt x="47010" y="145780"/>
                  </a:moveTo>
                  <a:lnTo>
                    <a:pt x="285501" y="124050"/>
                  </a:lnTo>
                  <a:lnTo>
                    <a:pt x="542463" y="199884"/>
                  </a:lnTo>
                  <a:lnTo>
                    <a:pt x="720894" y="255024"/>
                  </a:lnTo>
                  <a:lnTo>
                    <a:pt x="785144" y="234329"/>
                  </a:lnTo>
                  <a:lnTo>
                    <a:pt x="756584" y="117184"/>
                  </a:lnTo>
                  <a:lnTo>
                    <a:pt x="756584" y="27579"/>
                  </a:lnTo>
                  <a:lnTo>
                    <a:pt x="799424" y="20674"/>
                  </a:lnTo>
                  <a:lnTo>
                    <a:pt x="920735" y="117184"/>
                  </a:lnTo>
                  <a:lnTo>
                    <a:pt x="1113446" y="103394"/>
                  </a:lnTo>
                  <a:lnTo>
                    <a:pt x="1227647" y="0"/>
                  </a:lnTo>
                  <a:lnTo>
                    <a:pt x="1277617" y="20674"/>
                  </a:lnTo>
                  <a:lnTo>
                    <a:pt x="1270467" y="192998"/>
                  </a:lnTo>
                  <a:lnTo>
                    <a:pt x="1241947" y="358418"/>
                  </a:lnTo>
                  <a:lnTo>
                    <a:pt x="1213367" y="413539"/>
                  </a:lnTo>
                  <a:lnTo>
                    <a:pt x="1263337" y="475583"/>
                  </a:lnTo>
                  <a:lnTo>
                    <a:pt x="1277617" y="572073"/>
                  </a:lnTo>
                  <a:lnTo>
                    <a:pt x="1277617" y="654773"/>
                  </a:lnTo>
                  <a:lnTo>
                    <a:pt x="1206256" y="723703"/>
                  </a:lnTo>
                  <a:lnTo>
                    <a:pt x="1106316" y="675448"/>
                  </a:lnTo>
                  <a:lnTo>
                    <a:pt x="1134876" y="551398"/>
                  </a:lnTo>
                  <a:lnTo>
                    <a:pt x="1056346" y="599653"/>
                  </a:lnTo>
                  <a:lnTo>
                    <a:pt x="963555" y="627213"/>
                  </a:lnTo>
                  <a:lnTo>
                    <a:pt x="977855" y="689238"/>
                  </a:lnTo>
                  <a:lnTo>
                    <a:pt x="1002503" y="754600"/>
                  </a:lnTo>
                  <a:lnTo>
                    <a:pt x="999246" y="833982"/>
                  </a:lnTo>
                  <a:lnTo>
                    <a:pt x="942165" y="882237"/>
                  </a:lnTo>
                  <a:lnTo>
                    <a:pt x="842225" y="813307"/>
                  </a:lnTo>
                  <a:lnTo>
                    <a:pt x="799424" y="703009"/>
                  </a:lnTo>
                  <a:lnTo>
                    <a:pt x="699484" y="716817"/>
                  </a:lnTo>
                  <a:lnTo>
                    <a:pt x="678093" y="641003"/>
                  </a:lnTo>
                  <a:lnTo>
                    <a:pt x="642403" y="489373"/>
                  </a:lnTo>
                  <a:lnTo>
                    <a:pt x="628103" y="372169"/>
                  </a:lnTo>
                  <a:lnTo>
                    <a:pt x="499623" y="296374"/>
                  </a:lnTo>
                  <a:lnTo>
                    <a:pt x="306911" y="234329"/>
                  </a:lnTo>
                  <a:lnTo>
                    <a:pt x="192711" y="206750"/>
                  </a:lnTo>
                  <a:lnTo>
                    <a:pt x="85660" y="220559"/>
                  </a:lnTo>
                  <a:lnTo>
                    <a:pt x="0" y="199884"/>
                  </a:lnTo>
                </a:path>
              </a:pathLst>
            </a:custGeom>
            <a:ln w="38099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126486" y="2009738"/>
              <a:ext cx="1659889" cy="870585"/>
            </a:xfrm>
            <a:custGeom>
              <a:avLst/>
              <a:gdLst/>
              <a:ahLst/>
              <a:cxnLst/>
              <a:rect l="l" t="t" r="r" b="b"/>
              <a:pathLst>
                <a:path w="1659889" h="870585">
                  <a:moveTo>
                    <a:pt x="1648172" y="870075"/>
                  </a:moveTo>
                  <a:lnTo>
                    <a:pt x="0" y="870075"/>
                  </a:lnTo>
                  <a:lnTo>
                    <a:pt x="0" y="153124"/>
                  </a:lnTo>
                  <a:lnTo>
                    <a:pt x="553098" y="88226"/>
                  </a:lnTo>
                  <a:lnTo>
                    <a:pt x="653150" y="184192"/>
                  </a:lnTo>
                  <a:lnTo>
                    <a:pt x="711522" y="491864"/>
                  </a:lnTo>
                  <a:lnTo>
                    <a:pt x="838116" y="491460"/>
                  </a:lnTo>
                  <a:lnTo>
                    <a:pt x="878279" y="610411"/>
                  </a:lnTo>
                  <a:lnTo>
                    <a:pt x="961663" y="675345"/>
                  </a:lnTo>
                  <a:lnTo>
                    <a:pt x="1061715" y="649919"/>
                  </a:lnTo>
                  <a:lnTo>
                    <a:pt x="1070060" y="565249"/>
                  </a:lnTo>
                  <a:lnTo>
                    <a:pt x="1053370" y="483388"/>
                  </a:lnTo>
                  <a:lnTo>
                    <a:pt x="1045047" y="424108"/>
                  </a:lnTo>
                  <a:lnTo>
                    <a:pt x="1145099" y="381767"/>
                  </a:lnTo>
                  <a:lnTo>
                    <a:pt x="1125654" y="477734"/>
                  </a:lnTo>
                  <a:lnTo>
                    <a:pt x="1259052" y="531360"/>
                  </a:lnTo>
                  <a:lnTo>
                    <a:pt x="1356350" y="443868"/>
                  </a:lnTo>
                  <a:lnTo>
                    <a:pt x="1361894" y="328142"/>
                  </a:lnTo>
                  <a:lnTo>
                    <a:pt x="1292411" y="184192"/>
                  </a:lnTo>
                  <a:lnTo>
                    <a:pt x="1330812" y="0"/>
                  </a:lnTo>
                  <a:lnTo>
                    <a:pt x="1431389" y="3532"/>
                  </a:lnTo>
                  <a:lnTo>
                    <a:pt x="1457721" y="66012"/>
                  </a:lnTo>
                  <a:lnTo>
                    <a:pt x="1659295" y="43064"/>
                  </a:lnTo>
                  <a:lnTo>
                    <a:pt x="1648172" y="870075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126486" y="2009738"/>
              <a:ext cx="1659889" cy="870585"/>
            </a:xfrm>
            <a:custGeom>
              <a:avLst/>
              <a:gdLst/>
              <a:ahLst/>
              <a:cxnLst/>
              <a:rect l="l" t="t" r="r" b="b"/>
              <a:pathLst>
                <a:path w="1659889" h="870585">
                  <a:moveTo>
                    <a:pt x="0" y="153124"/>
                  </a:moveTo>
                  <a:lnTo>
                    <a:pt x="553098" y="88226"/>
                  </a:lnTo>
                  <a:lnTo>
                    <a:pt x="653150" y="184192"/>
                  </a:lnTo>
                  <a:lnTo>
                    <a:pt x="711522" y="491864"/>
                  </a:lnTo>
                  <a:lnTo>
                    <a:pt x="838116" y="491460"/>
                  </a:lnTo>
                  <a:lnTo>
                    <a:pt x="878279" y="610411"/>
                  </a:lnTo>
                  <a:lnTo>
                    <a:pt x="961663" y="675345"/>
                  </a:lnTo>
                  <a:lnTo>
                    <a:pt x="1061715" y="649919"/>
                  </a:lnTo>
                  <a:lnTo>
                    <a:pt x="1070060" y="565249"/>
                  </a:lnTo>
                  <a:lnTo>
                    <a:pt x="1053370" y="483388"/>
                  </a:lnTo>
                  <a:lnTo>
                    <a:pt x="1045047" y="424108"/>
                  </a:lnTo>
                  <a:lnTo>
                    <a:pt x="1145099" y="381767"/>
                  </a:lnTo>
                  <a:lnTo>
                    <a:pt x="1125654" y="477734"/>
                  </a:lnTo>
                  <a:lnTo>
                    <a:pt x="1259052" y="531360"/>
                  </a:lnTo>
                  <a:lnTo>
                    <a:pt x="1356350" y="443868"/>
                  </a:lnTo>
                  <a:lnTo>
                    <a:pt x="1361894" y="328142"/>
                  </a:lnTo>
                  <a:lnTo>
                    <a:pt x="1292411" y="184192"/>
                  </a:lnTo>
                  <a:lnTo>
                    <a:pt x="1330812" y="0"/>
                  </a:lnTo>
                  <a:lnTo>
                    <a:pt x="1431389" y="3532"/>
                  </a:lnTo>
                  <a:lnTo>
                    <a:pt x="1457721" y="66012"/>
                  </a:lnTo>
                  <a:lnTo>
                    <a:pt x="1659295" y="43064"/>
                  </a:lnTo>
                  <a:lnTo>
                    <a:pt x="1648172" y="870075"/>
                  </a:lnTo>
                  <a:lnTo>
                    <a:pt x="0" y="870075"/>
                  </a:lnTo>
                  <a:lnTo>
                    <a:pt x="0" y="153124"/>
                  </a:lnTo>
                  <a:close/>
                </a:path>
              </a:pathLst>
            </a:custGeom>
            <a:ln w="3809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123704" y="1533436"/>
              <a:ext cx="1656714" cy="607060"/>
            </a:xfrm>
            <a:custGeom>
              <a:avLst/>
              <a:gdLst/>
              <a:ahLst/>
              <a:cxnLst/>
              <a:rect l="l" t="t" r="r" b="b"/>
              <a:pathLst>
                <a:path w="1656714" h="607060">
                  <a:moveTo>
                    <a:pt x="0" y="606855"/>
                  </a:moveTo>
                  <a:lnTo>
                    <a:pt x="2777" y="350012"/>
                  </a:lnTo>
                  <a:lnTo>
                    <a:pt x="380773" y="307659"/>
                  </a:lnTo>
                  <a:lnTo>
                    <a:pt x="534855" y="248901"/>
                  </a:lnTo>
                  <a:lnTo>
                    <a:pt x="711521" y="273781"/>
                  </a:lnTo>
                  <a:lnTo>
                    <a:pt x="836598" y="234285"/>
                  </a:lnTo>
                  <a:lnTo>
                    <a:pt x="1339659" y="93157"/>
                  </a:lnTo>
                  <a:lnTo>
                    <a:pt x="1492538" y="79027"/>
                  </a:lnTo>
                  <a:lnTo>
                    <a:pt x="1564787" y="56434"/>
                  </a:lnTo>
                  <a:lnTo>
                    <a:pt x="1656494" y="0"/>
                  </a:lnTo>
                  <a:lnTo>
                    <a:pt x="1648172" y="502425"/>
                  </a:lnTo>
                  <a:lnTo>
                    <a:pt x="1467525" y="502425"/>
                  </a:lnTo>
                  <a:lnTo>
                    <a:pt x="1456402" y="468547"/>
                  </a:lnTo>
                  <a:lnTo>
                    <a:pt x="1341060" y="454288"/>
                  </a:lnTo>
                  <a:lnTo>
                    <a:pt x="1342437" y="270972"/>
                  </a:lnTo>
                  <a:lnTo>
                    <a:pt x="1250707" y="234285"/>
                  </a:lnTo>
                  <a:lnTo>
                    <a:pt x="1142321" y="341536"/>
                  </a:lnTo>
                  <a:lnTo>
                    <a:pt x="983898" y="347179"/>
                  </a:lnTo>
                  <a:lnTo>
                    <a:pt x="867155" y="262485"/>
                  </a:lnTo>
                  <a:lnTo>
                    <a:pt x="831042" y="254045"/>
                  </a:lnTo>
                  <a:lnTo>
                    <a:pt x="781191" y="314913"/>
                  </a:lnTo>
                  <a:lnTo>
                    <a:pt x="808784" y="471369"/>
                  </a:lnTo>
                  <a:lnTo>
                    <a:pt x="767103" y="479832"/>
                  </a:lnTo>
                  <a:lnTo>
                    <a:pt x="350193" y="361296"/>
                  </a:lnTo>
                  <a:lnTo>
                    <a:pt x="91729" y="375402"/>
                  </a:lnTo>
                  <a:lnTo>
                    <a:pt x="19445" y="451632"/>
                  </a:lnTo>
                  <a:lnTo>
                    <a:pt x="127866" y="488307"/>
                  </a:lnTo>
                  <a:lnTo>
                    <a:pt x="233462" y="482665"/>
                  </a:lnTo>
                  <a:lnTo>
                    <a:pt x="497516" y="553229"/>
                  </a:lnTo>
                  <a:lnTo>
                    <a:pt x="0" y="606855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123704" y="1533436"/>
              <a:ext cx="1656714" cy="607060"/>
            </a:xfrm>
            <a:custGeom>
              <a:avLst/>
              <a:gdLst/>
              <a:ahLst/>
              <a:cxnLst/>
              <a:rect l="l" t="t" r="r" b="b"/>
              <a:pathLst>
                <a:path w="1656714" h="607060">
                  <a:moveTo>
                    <a:pt x="497516" y="553229"/>
                  </a:moveTo>
                  <a:lnTo>
                    <a:pt x="0" y="606855"/>
                  </a:lnTo>
                  <a:lnTo>
                    <a:pt x="2777" y="350012"/>
                  </a:lnTo>
                  <a:lnTo>
                    <a:pt x="380773" y="307659"/>
                  </a:lnTo>
                  <a:lnTo>
                    <a:pt x="534855" y="248901"/>
                  </a:lnTo>
                  <a:lnTo>
                    <a:pt x="711521" y="273781"/>
                  </a:lnTo>
                  <a:lnTo>
                    <a:pt x="836598" y="234285"/>
                  </a:lnTo>
                  <a:lnTo>
                    <a:pt x="1339659" y="93157"/>
                  </a:lnTo>
                  <a:lnTo>
                    <a:pt x="1492538" y="79027"/>
                  </a:lnTo>
                  <a:lnTo>
                    <a:pt x="1564787" y="56434"/>
                  </a:lnTo>
                  <a:lnTo>
                    <a:pt x="1656494" y="0"/>
                  </a:lnTo>
                  <a:lnTo>
                    <a:pt x="1648172" y="502425"/>
                  </a:lnTo>
                  <a:lnTo>
                    <a:pt x="1467525" y="502425"/>
                  </a:lnTo>
                  <a:lnTo>
                    <a:pt x="1456402" y="468547"/>
                  </a:lnTo>
                  <a:lnTo>
                    <a:pt x="1341060" y="454288"/>
                  </a:lnTo>
                  <a:lnTo>
                    <a:pt x="1342437" y="270972"/>
                  </a:lnTo>
                  <a:lnTo>
                    <a:pt x="1250707" y="234285"/>
                  </a:lnTo>
                  <a:lnTo>
                    <a:pt x="1142321" y="341536"/>
                  </a:lnTo>
                  <a:lnTo>
                    <a:pt x="983898" y="347179"/>
                  </a:lnTo>
                  <a:lnTo>
                    <a:pt x="867155" y="262485"/>
                  </a:lnTo>
                  <a:lnTo>
                    <a:pt x="831042" y="254045"/>
                  </a:lnTo>
                  <a:lnTo>
                    <a:pt x="781191" y="314913"/>
                  </a:lnTo>
                  <a:lnTo>
                    <a:pt x="808784" y="471369"/>
                  </a:lnTo>
                  <a:lnTo>
                    <a:pt x="767103" y="479832"/>
                  </a:lnTo>
                  <a:lnTo>
                    <a:pt x="350193" y="361296"/>
                  </a:lnTo>
                  <a:lnTo>
                    <a:pt x="91729" y="375402"/>
                  </a:lnTo>
                  <a:lnTo>
                    <a:pt x="19445" y="451632"/>
                  </a:lnTo>
                  <a:lnTo>
                    <a:pt x="127866" y="488307"/>
                  </a:lnTo>
                  <a:lnTo>
                    <a:pt x="233462" y="482665"/>
                  </a:lnTo>
                  <a:lnTo>
                    <a:pt x="497516" y="553229"/>
                  </a:lnTo>
                  <a:close/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9261" y="1502381"/>
              <a:ext cx="1642745" cy="367030"/>
            </a:xfrm>
            <a:custGeom>
              <a:avLst/>
              <a:gdLst/>
              <a:ahLst/>
              <a:cxnLst/>
              <a:rect l="l" t="t" r="r" b="b"/>
              <a:pathLst>
                <a:path w="1642745" h="367030">
                  <a:moveTo>
                    <a:pt x="0" y="366939"/>
                  </a:moveTo>
                  <a:lnTo>
                    <a:pt x="0" y="0"/>
                  </a:lnTo>
                  <a:lnTo>
                    <a:pt x="1642616" y="5642"/>
                  </a:lnTo>
                  <a:lnTo>
                    <a:pt x="1525885" y="79039"/>
                  </a:lnTo>
                  <a:lnTo>
                    <a:pt x="1306312" y="104441"/>
                  </a:lnTo>
                  <a:lnTo>
                    <a:pt x="678175" y="285090"/>
                  </a:lnTo>
                  <a:lnTo>
                    <a:pt x="528085" y="254034"/>
                  </a:lnTo>
                  <a:lnTo>
                    <a:pt x="361316" y="321777"/>
                  </a:lnTo>
                  <a:lnTo>
                    <a:pt x="0" y="36693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129261" y="1502381"/>
              <a:ext cx="1642745" cy="367030"/>
            </a:xfrm>
            <a:custGeom>
              <a:avLst/>
              <a:gdLst/>
              <a:ahLst/>
              <a:cxnLst/>
              <a:rect l="l" t="t" r="r" b="b"/>
              <a:pathLst>
                <a:path w="1642745" h="367030">
                  <a:moveTo>
                    <a:pt x="0" y="366939"/>
                  </a:moveTo>
                  <a:lnTo>
                    <a:pt x="0" y="0"/>
                  </a:lnTo>
                  <a:lnTo>
                    <a:pt x="1642616" y="5642"/>
                  </a:lnTo>
                  <a:lnTo>
                    <a:pt x="1525885" y="79039"/>
                  </a:lnTo>
                  <a:lnTo>
                    <a:pt x="1306312" y="104441"/>
                  </a:lnTo>
                  <a:lnTo>
                    <a:pt x="678175" y="285090"/>
                  </a:lnTo>
                  <a:lnTo>
                    <a:pt x="528085" y="254034"/>
                  </a:lnTo>
                  <a:lnTo>
                    <a:pt x="361316" y="321777"/>
                  </a:lnTo>
                  <a:lnTo>
                    <a:pt x="0" y="366939"/>
                  </a:lnTo>
                  <a:close/>
                </a:path>
              </a:pathLst>
            </a:custGeom>
            <a:ln w="28574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3899" y="3990609"/>
            <a:ext cx="4888653" cy="147147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38451" marR="1407971" indent="44872">
              <a:spcBef>
                <a:spcPts val="133"/>
              </a:spcBef>
            </a:pPr>
            <a:r>
              <a:rPr sz="2400" b="1" dirty="0">
                <a:solidFill>
                  <a:srgbClr val="6AA84F"/>
                </a:solidFill>
                <a:latin typeface="Arial"/>
                <a:cs typeface="Arial"/>
              </a:rPr>
              <a:t>GRASS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spc="-27" dirty="0">
                <a:solidFill>
                  <a:srgbClr val="F1C131"/>
                </a:solidFill>
                <a:latin typeface="Arial"/>
                <a:cs typeface="Arial"/>
              </a:rPr>
              <a:t>CAT</a:t>
            </a:r>
            <a:r>
              <a:rPr sz="2400" spc="-27" dirty="0">
                <a:latin typeface="Arial"/>
                <a:cs typeface="Arial"/>
              </a:rPr>
              <a:t>, </a:t>
            </a:r>
            <a:r>
              <a:rPr sz="2400" b="1" dirty="0">
                <a:solidFill>
                  <a:srgbClr val="A64D78"/>
                </a:solidFill>
                <a:latin typeface="Arial"/>
                <a:cs typeface="Arial"/>
              </a:rPr>
              <a:t>TREE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A86E7"/>
                </a:solidFill>
                <a:latin typeface="Arial"/>
                <a:cs typeface="Arial"/>
              </a:rPr>
              <a:t>SKY</a:t>
            </a:r>
            <a:r>
              <a:rPr sz="2400" b="1" dirty="0">
                <a:latin typeface="Arial"/>
                <a:cs typeface="Arial"/>
              </a:rPr>
              <a:t>,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33" dirty="0"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16933" marR="6773">
              <a:spcBef>
                <a:spcPts val="1080"/>
              </a:spcBef>
            </a:pPr>
            <a:r>
              <a:rPr sz="1867" dirty="0">
                <a:latin typeface="Arial"/>
                <a:cs typeface="Arial"/>
              </a:rPr>
              <a:t>Paired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training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data: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for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each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training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image, </a:t>
            </a:r>
            <a:r>
              <a:rPr sz="1867" dirty="0">
                <a:latin typeface="Arial"/>
                <a:cs typeface="Arial"/>
              </a:rPr>
              <a:t>each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pixel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is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labeled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with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semantic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category.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7867" y="2161234"/>
            <a:ext cx="2300999" cy="153342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633501" y="2812866"/>
            <a:ext cx="513080" cy="362373"/>
          </a:xfrm>
          <a:custGeom>
            <a:avLst/>
            <a:gdLst/>
            <a:ahLst/>
            <a:cxnLst/>
            <a:rect l="l" t="t" r="r" b="b"/>
            <a:pathLst>
              <a:path w="384809" h="271780">
                <a:moveTo>
                  <a:pt x="248849" y="271499"/>
                </a:moveTo>
                <a:lnTo>
                  <a:pt x="248849" y="203624"/>
                </a:lnTo>
                <a:lnTo>
                  <a:pt x="0" y="203624"/>
                </a:lnTo>
                <a:lnTo>
                  <a:pt x="0" y="67874"/>
                </a:lnTo>
                <a:lnTo>
                  <a:pt x="248849" y="67874"/>
                </a:lnTo>
                <a:lnTo>
                  <a:pt x="248849" y="0"/>
                </a:lnTo>
                <a:lnTo>
                  <a:pt x="384599" y="135749"/>
                </a:lnTo>
                <a:lnTo>
                  <a:pt x="248849" y="2714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6352067" y="4148718"/>
            <a:ext cx="49961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At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test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time,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classify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each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pixel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of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new</a:t>
            </a:r>
            <a:r>
              <a:rPr sz="1867" spc="-13" dirty="0">
                <a:latin typeface="Arial"/>
                <a:cs typeface="Arial"/>
              </a:rPr>
              <a:t> image.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22" name="object 22"/>
          <p:cNvSpPr txBox="1"/>
          <p:nvPr/>
        </p:nvSpPr>
        <p:spPr>
          <a:xfrm>
            <a:off x="8286504" y="6394001"/>
            <a:ext cx="307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50</a:t>
            </a:fld>
            <a:endParaRPr sz="26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50929" y="2161232"/>
            <a:ext cx="2199640" cy="915700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endParaRPr sz="2000">
              <a:latin typeface="Times New Roman"/>
              <a:cs typeface="Times New Roman"/>
            </a:endParaRPr>
          </a:p>
          <a:p>
            <a:pPr marR="88898" algn="ctr"/>
            <a:r>
              <a:rPr sz="1867" dirty="0">
                <a:latin typeface="Arial"/>
                <a:cs typeface="Arial"/>
              </a:rPr>
              <a:t>?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961982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Sliding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Window</a:t>
            </a:r>
            <a:endParaRPr sz="3733"/>
          </a:p>
        </p:txBody>
      </p:sp>
      <p:grpSp>
        <p:nvGrpSpPr>
          <p:cNvPr id="3" name="object 3"/>
          <p:cNvGrpSpPr/>
          <p:nvPr/>
        </p:nvGrpSpPr>
        <p:grpSpPr>
          <a:xfrm>
            <a:off x="1073167" y="2444350"/>
            <a:ext cx="3659293" cy="2195407"/>
            <a:chOff x="804875" y="1833262"/>
            <a:chExt cx="2744470" cy="1646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875" y="1833262"/>
              <a:ext cx="2470623" cy="16464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69622" y="2682002"/>
              <a:ext cx="31750" cy="43180"/>
            </a:xfrm>
            <a:custGeom>
              <a:avLst/>
              <a:gdLst/>
              <a:ahLst/>
              <a:cxnLst/>
              <a:rect l="l" t="t" r="r" b="b"/>
              <a:pathLst>
                <a:path w="31750" h="43180">
                  <a:moveTo>
                    <a:pt x="0" y="0"/>
                  </a:moveTo>
                  <a:lnTo>
                    <a:pt x="31199" y="0"/>
                  </a:lnTo>
                  <a:lnTo>
                    <a:pt x="31199" y="42599"/>
                  </a:lnTo>
                  <a:lnTo>
                    <a:pt x="0" y="42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700821" y="2616745"/>
              <a:ext cx="800735" cy="86995"/>
            </a:xfrm>
            <a:custGeom>
              <a:avLst/>
              <a:gdLst/>
              <a:ahLst/>
              <a:cxnLst/>
              <a:rect l="l" t="t" r="r" b="b"/>
              <a:pathLst>
                <a:path w="800735" h="86994">
                  <a:moveTo>
                    <a:pt x="0" y="86556"/>
                  </a:moveTo>
                  <a:lnTo>
                    <a:pt x="80058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499711" y="260110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82" y="31283"/>
                  </a:moveTo>
                  <a:lnTo>
                    <a:pt x="0" y="0"/>
                  </a:lnTo>
                  <a:lnTo>
                    <a:pt x="44666" y="10995"/>
                  </a:lnTo>
                  <a:lnTo>
                    <a:pt x="3382" y="3128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99711" y="260110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82" y="31283"/>
                  </a:moveTo>
                  <a:lnTo>
                    <a:pt x="44666" y="10995"/>
                  </a:lnTo>
                  <a:lnTo>
                    <a:pt x="0" y="0"/>
                  </a:lnTo>
                  <a:lnTo>
                    <a:pt x="3382" y="31283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28868" y="2025450"/>
            <a:ext cx="11269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Full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image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04067" y="3235083"/>
            <a:ext cx="1659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?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94746" y="3598052"/>
            <a:ext cx="1919393" cy="755227"/>
            <a:chOff x="2696059" y="2698539"/>
            <a:chExt cx="1439545" cy="5664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9063" y="2842016"/>
              <a:ext cx="436185" cy="4226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00821" y="2703302"/>
              <a:ext cx="1016000" cy="555625"/>
            </a:xfrm>
            <a:custGeom>
              <a:avLst/>
              <a:gdLst/>
              <a:ahLst/>
              <a:cxnLst/>
              <a:rect l="l" t="t" r="r" b="b"/>
              <a:pathLst>
                <a:path w="1016000" h="555625">
                  <a:moveTo>
                    <a:pt x="0" y="0"/>
                  </a:moveTo>
                  <a:lnTo>
                    <a:pt x="1015799" y="140099"/>
                  </a:lnTo>
                </a:path>
                <a:path w="1016000" h="555625">
                  <a:moveTo>
                    <a:pt x="0" y="0"/>
                  </a:moveTo>
                  <a:lnTo>
                    <a:pt x="1004999" y="555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7" name="object 17"/>
          <p:cNvSpPr txBox="1"/>
          <p:nvPr/>
        </p:nvSpPr>
        <p:spPr>
          <a:xfrm>
            <a:off x="8286504" y="6394001"/>
            <a:ext cx="307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51</a:t>
            </a:fld>
            <a:endParaRPr sz="26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961982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Sliding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Window</a:t>
            </a:r>
            <a:endParaRPr sz="3733"/>
          </a:p>
        </p:txBody>
      </p:sp>
      <p:grpSp>
        <p:nvGrpSpPr>
          <p:cNvPr id="3" name="object 3"/>
          <p:cNvGrpSpPr/>
          <p:nvPr/>
        </p:nvGrpSpPr>
        <p:grpSpPr>
          <a:xfrm>
            <a:off x="1073167" y="2444350"/>
            <a:ext cx="3659293" cy="2195407"/>
            <a:chOff x="804875" y="1833262"/>
            <a:chExt cx="2744470" cy="1646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875" y="1833262"/>
              <a:ext cx="2470623" cy="16464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69622" y="2682002"/>
              <a:ext cx="31750" cy="43180"/>
            </a:xfrm>
            <a:custGeom>
              <a:avLst/>
              <a:gdLst/>
              <a:ahLst/>
              <a:cxnLst/>
              <a:rect l="l" t="t" r="r" b="b"/>
              <a:pathLst>
                <a:path w="31750" h="43180">
                  <a:moveTo>
                    <a:pt x="0" y="0"/>
                  </a:moveTo>
                  <a:lnTo>
                    <a:pt x="31199" y="0"/>
                  </a:lnTo>
                  <a:lnTo>
                    <a:pt x="31199" y="42599"/>
                  </a:lnTo>
                  <a:lnTo>
                    <a:pt x="0" y="42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700821" y="2616745"/>
              <a:ext cx="800735" cy="86995"/>
            </a:xfrm>
            <a:custGeom>
              <a:avLst/>
              <a:gdLst/>
              <a:ahLst/>
              <a:cxnLst/>
              <a:rect l="l" t="t" r="r" b="b"/>
              <a:pathLst>
                <a:path w="800735" h="86994">
                  <a:moveTo>
                    <a:pt x="0" y="86556"/>
                  </a:moveTo>
                  <a:lnTo>
                    <a:pt x="80058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499711" y="260110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82" y="31283"/>
                  </a:moveTo>
                  <a:lnTo>
                    <a:pt x="0" y="0"/>
                  </a:lnTo>
                  <a:lnTo>
                    <a:pt x="44666" y="10995"/>
                  </a:lnTo>
                  <a:lnTo>
                    <a:pt x="3382" y="3128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99711" y="260110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82" y="31283"/>
                  </a:moveTo>
                  <a:lnTo>
                    <a:pt x="44666" y="10995"/>
                  </a:lnTo>
                  <a:lnTo>
                    <a:pt x="0" y="0"/>
                  </a:lnTo>
                  <a:lnTo>
                    <a:pt x="3382" y="31283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28868" y="2025450"/>
            <a:ext cx="11269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Full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image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04067" y="3235083"/>
            <a:ext cx="1659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?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94746" y="3598052"/>
            <a:ext cx="1919393" cy="755227"/>
            <a:chOff x="2696059" y="2698539"/>
            <a:chExt cx="1439545" cy="5664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9063" y="2842016"/>
              <a:ext cx="436185" cy="4226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00821" y="2703302"/>
              <a:ext cx="1016000" cy="555625"/>
            </a:xfrm>
            <a:custGeom>
              <a:avLst/>
              <a:gdLst/>
              <a:ahLst/>
              <a:cxnLst/>
              <a:rect l="l" t="t" r="r" b="b"/>
              <a:pathLst>
                <a:path w="1016000" h="555625">
                  <a:moveTo>
                    <a:pt x="0" y="0"/>
                  </a:moveTo>
                  <a:lnTo>
                    <a:pt x="1015799" y="140099"/>
                  </a:lnTo>
                </a:path>
                <a:path w="1016000" h="555625">
                  <a:moveTo>
                    <a:pt x="0" y="0"/>
                  </a:moveTo>
                  <a:lnTo>
                    <a:pt x="1004999" y="555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04067" y="4592569"/>
            <a:ext cx="3919220" cy="8891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Impossible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classify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without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FF0000"/>
                </a:solidFill>
                <a:latin typeface="Arial"/>
                <a:cs typeface="Arial"/>
              </a:rPr>
              <a:t>context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933">
              <a:latin typeface="Arial"/>
              <a:cs typeface="Arial"/>
            </a:endParaRPr>
          </a:p>
          <a:p>
            <a:pPr marL="16933"/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Q:</a:t>
            </a:r>
            <a:r>
              <a:rPr sz="1867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how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do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we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include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context?</a:t>
            </a:r>
            <a:endParaRPr sz="18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8" name="object 18"/>
          <p:cNvSpPr txBox="1"/>
          <p:nvPr/>
        </p:nvSpPr>
        <p:spPr>
          <a:xfrm>
            <a:off x="8286504" y="6394001"/>
            <a:ext cx="307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52</a:t>
            </a:fld>
            <a:endParaRPr sz="26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961982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Sliding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Window</a:t>
            </a:r>
            <a:endParaRPr sz="3733"/>
          </a:p>
        </p:txBody>
      </p:sp>
      <p:grpSp>
        <p:nvGrpSpPr>
          <p:cNvPr id="3" name="object 3"/>
          <p:cNvGrpSpPr/>
          <p:nvPr/>
        </p:nvGrpSpPr>
        <p:grpSpPr>
          <a:xfrm>
            <a:off x="1073167" y="1976650"/>
            <a:ext cx="5255260" cy="3211407"/>
            <a:chOff x="804875" y="1482487"/>
            <a:chExt cx="3941445" cy="2408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875" y="1833262"/>
              <a:ext cx="2470623" cy="16464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40868" y="249278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741375" y="1496775"/>
              <a:ext cx="1293495" cy="1289050"/>
            </a:xfrm>
            <a:custGeom>
              <a:avLst/>
              <a:gdLst/>
              <a:ahLst/>
              <a:cxnLst/>
              <a:rect l="l" t="t" r="r" b="b"/>
              <a:pathLst>
                <a:path w="1293495" h="1289050">
                  <a:moveTo>
                    <a:pt x="0" y="974999"/>
                  </a:moveTo>
                  <a:lnTo>
                    <a:pt x="1283699" y="0"/>
                  </a:lnTo>
                </a:path>
                <a:path w="1293495" h="1289050">
                  <a:moveTo>
                    <a:pt x="29924" y="1289024"/>
                  </a:moveTo>
                  <a:lnTo>
                    <a:pt x="1293224" y="738824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4674" y="1493775"/>
              <a:ext cx="681061" cy="7483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6300" y="1789063"/>
              <a:ext cx="157799" cy="1577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93268" y="264518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5668" y="279758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4674" y="2340374"/>
              <a:ext cx="681049" cy="729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4674" y="3147325"/>
              <a:ext cx="681049" cy="729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54499" y="2360525"/>
              <a:ext cx="1170940" cy="720090"/>
            </a:xfrm>
            <a:custGeom>
              <a:avLst/>
              <a:gdLst/>
              <a:ahLst/>
              <a:cxnLst/>
              <a:rect l="l" t="t" r="r" b="b"/>
              <a:pathLst>
                <a:path w="1170939" h="720089">
                  <a:moveTo>
                    <a:pt x="38374" y="546749"/>
                  </a:moveTo>
                  <a:lnTo>
                    <a:pt x="1170574" y="719549"/>
                  </a:lnTo>
                </a:path>
                <a:path w="1170939" h="720089">
                  <a:moveTo>
                    <a:pt x="0" y="268499"/>
                  </a:moveTo>
                  <a:lnTo>
                    <a:pt x="1160999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036800" y="2811325"/>
              <a:ext cx="979169" cy="1064895"/>
            </a:xfrm>
            <a:custGeom>
              <a:avLst/>
              <a:gdLst/>
              <a:ahLst/>
              <a:cxnLst/>
              <a:rect l="l" t="t" r="r" b="b"/>
              <a:pathLst>
                <a:path w="979170" h="1064895">
                  <a:moveTo>
                    <a:pt x="0" y="0"/>
                  </a:moveTo>
                  <a:lnTo>
                    <a:pt x="978599" y="335999"/>
                  </a:lnTo>
                </a:path>
                <a:path w="979170" h="1064895">
                  <a:moveTo>
                    <a:pt x="0" y="249474"/>
                  </a:moveTo>
                  <a:lnTo>
                    <a:pt x="978599" y="1064874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6300" y="2626463"/>
              <a:ext cx="157799" cy="157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6300" y="3433413"/>
              <a:ext cx="157799" cy="1577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28868" y="2025450"/>
            <a:ext cx="11269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Full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image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22" name="object 22"/>
          <p:cNvSpPr txBox="1"/>
          <p:nvPr/>
        </p:nvSpPr>
        <p:spPr>
          <a:xfrm>
            <a:off x="8286504" y="6394001"/>
            <a:ext cx="307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53</a:t>
            </a:fld>
            <a:endParaRPr sz="26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96967" y="5360235"/>
            <a:ext cx="275928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Q: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how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do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we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this?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961982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Sliding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Window</a:t>
            </a:r>
            <a:endParaRPr sz="3733"/>
          </a:p>
        </p:txBody>
      </p:sp>
      <p:grpSp>
        <p:nvGrpSpPr>
          <p:cNvPr id="3" name="object 3"/>
          <p:cNvGrpSpPr/>
          <p:nvPr/>
        </p:nvGrpSpPr>
        <p:grpSpPr>
          <a:xfrm>
            <a:off x="1073167" y="1976650"/>
            <a:ext cx="5255260" cy="3211407"/>
            <a:chOff x="804875" y="1482487"/>
            <a:chExt cx="3941445" cy="2408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875" y="1833262"/>
              <a:ext cx="2470623" cy="16464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40868" y="249278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741375" y="1496775"/>
              <a:ext cx="1293495" cy="1289050"/>
            </a:xfrm>
            <a:custGeom>
              <a:avLst/>
              <a:gdLst/>
              <a:ahLst/>
              <a:cxnLst/>
              <a:rect l="l" t="t" r="r" b="b"/>
              <a:pathLst>
                <a:path w="1293495" h="1289050">
                  <a:moveTo>
                    <a:pt x="0" y="974999"/>
                  </a:moveTo>
                  <a:lnTo>
                    <a:pt x="1283699" y="0"/>
                  </a:lnTo>
                </a:path>
                <a:path w="1293495" h="1289050">
                  <a:moveTo>
                    <a:pt x="29924" y="1289024"/>
                  </a:moveTo>
                  <a:lnTo>
                    <a:pt x="1293224" y="738824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4674" y="1493775"/>
              <a:ext cx="681061" cy="7483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6300" y="1789063"/>
              <a:ext cx="157799" cy="1577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93268" y="264518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5668" y="279758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4674" y="2340374"/>
              <a:ext cx="681049" cy="729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4674" y="3147325"/>
              <a:ext cx="681049" cy="729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54499" y="2360525"/>
              <a:ext cx="1170940" cy="720090"/>
            </a:xfrm>
            <a:custGeom>
              <a:avLst/>
              <a:gdLst/>
              <a:ahLst/>
              <a:cxnLst/>
              <a:rect l="l" t="t" r="r" b="b"/>
              <a:pathLst>
                <a:path w="1170939" h="720089">
                  <a:moveTo>
                    <a:pt x="38374" y="546749"/>
                  </a:moveTo>
                  <a:lnTo>
                    <a:pt x="1170574" y="719549"/>
                  </a:lnTo>
                </a:path>
                <a:path w="1170939" h="720089">
                  <a:moveTo>
                    <a:pt x="0" y="268499"/>
                  </a:moveTo>
                  <a:lnTo>
                    <a:pt x="1160999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036800" y="2811325"/>
              <a:ext cx="979169" cy="1064895"/>
            </a:xfrm>
            <a:custGeom>
              <a:avLst/>
              <a:gdLst/>
              <a:ahLst/>
              <a:cxnLst/>
              <a:rect l="l" t="t" r="r" b="b"/>
              <a:pathLst>
                <a:path w="979170" h="1064895">
                  <a:moveTo>
                    <a:pt x="0" y="0"/>
                  </a:moveTo>
                  <a:lnTo>
                    <a:pt x="978599" y="335999"/>
                  </a:lnTo>
                </a:path>
                <a:path w="979170" h="1064895">
                  <a:moveTo>
                    <a:pt x="0" y="249474"/>
                  </a:moveTo>
                  <a:lnTo>
                    <a:pt x="978599" y="1064874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6300" y="2626463"/>
              <a:ext cx="157799" cy="157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6300" y="3433413"/>
              <a:ext cx="157799" cy="1577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28868" y="2025450"/>
            <a:ext cx="11269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Full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image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32368" y="1414618"/>
            <a:ext cx="14164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Extract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patch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15432" y="3190727"/>
            <a:ext cx="2642897" cy="8860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832467" y="1236250"/>
            <a:ext cx="158834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Classify</a:t>
            </a:r>
            <a:r>
              <a:rPr sz="1867" spc="-5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center </a:t>
            </a:r>
            <a:r>
              <a:rPr sz="1867" dirty="0">
                <a:latin typeface="Arial"/>
                <a:cs typeface="Arial"/>
              </a:rPr>
              <a:t>pixel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with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CNN</a:t>
            </a:r>
            <a:endParaRPr sz="186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85332" y="3201411"/>
            <a:ext cx="1117600" cy="16790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33" dirty="0">
                <a:latin typeface="Arial"/>
                <a:cs typeface="Arial"/>
              </a:rPr>
              <a:t>Cow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4400">
              <a:latin typeface="Arial"/>
              <a:cs typeface="Arial"/>
            </a:endParaRPr>
          </a:p>
          <a:p>
            <a:pPr marL="16933"/>
            <a:r>
              <a:rPr sz="3200" spc="-13" dirty="0">
                <a:latin typeface="Arial"/>
                <a:cs typeface="Arial"/>
              </a:rPr>
              <a:t>Grass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15432" y="2027345"/>
            <a:ext cx="2642897" cy="8860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8115" y="4276994"/>
            <a:ext cx="2642899" cy="88606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585332" y="2146778"/>
            <a:ext cx="8466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33" dirty="0">
                <a:latin typeface="Arial"/>
                <a:cs typeface="Arial"/>
              </a:rPr>
              <a:t>Cow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29" name="object 29"/>
          <p:cNvSpPr txBox="1"/>
          <p:nvPr/>
        </p:nvSpPr>
        <p:spPr>
          <a:xfrm>
            <a:off x="8286504" y="6394001"/>
            <a:ext cx="307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54</a:t>
            </a:fld>
            <a:endParaRPr sz="2667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37934" y="5680164"/>
            <a:ext cx="5924127" cy="395108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6933">
              <a:spcBef>
                <a:spcPts val="320"/>
              </a:spcBef>
            </a:pPr>
            <a:r>
              <a:rPr sz="1067" dirty="0">
                <a:latin typeface="Arial"/>
                <a:cs typeface="Arial"/>
              </a:rPr>
              <a:t>Farabet</a:t>
            </a:r>
            <a:r>
              <a:rPr sz="1067" spc="-13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et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al,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“Learning</a:t>
            </a:r>
            <a:r>
              <a:rPr sz="1067" spc="-13" dirty="0">
                <a:latin typeface="Arial"/>
                <a:cs typeface="Arial"/>
              </a:rPr>
              <a:t> Hierarchical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Features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</a:t>
            </a:r>
            <a:r>
              <a:rPr sz="1067" spc="-13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Scene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Labeling,”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TPAMI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27" dirty="0">
                <a:latin typeface="Arial"/>
                <a:cs typeface="Arial"/>
              </a:rPr>
              <a:t>2013</a:t>
            </a:r>
            <a:endParaRPr sz="1067">
              <a:latin typeface="Arial"/>
              <a:cs typeface="Arial"/>
            </a:endParaRPr>
          </a:p>
          <a:p>
            <a:pPr marL="16933">
              <a:spcBef>
                <a:spcPts val="193"/>
              </a:spcBef>
            </a:pPr>
            <a:r>
              <a:rPr sz="1067" dirty="0">
                <a:latin typeface="Arial"/>
                <a:cs typeface="Arial"/>
              </a:rPr>
              <a:t>Pinheiro</a:t>
            </a:r>
            <a:r>
              <a:rPr sz="1067" spc="-4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and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Collobert,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“Recurrent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Convolutional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Neural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Networks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</a:t>
            </a:r>
            <a:r>
              <a:rPr sz="1067" spc="-33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Scene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Labeling”,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ICML</a:t>
            </a:r>
            <a:r>
              <a:rPr sz="1067" spc="-60" dirty="0">
                <a:latin typeface="Arial"/>
                <a:cs typeface="Arial"/>
              </a:rPr>
              <a:t> </a:t>
            </a:r>
            <a:r>
              <a:rPr sz="1067" spc="-27" dirty="0">
                <a:latin typeface="Arial"/>
                <a:cs typeface="Arial"/>
              </a:rPr>
              <a:t>2014</a:t>
            </a:r>
            <a:endParaRPr sz="10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961982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Sliding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Window</a:t>
            </a:r>
            <a:endParaRPr sz="3733"/>
          </a:p>
        </p:txBody>
      </p:sp>
      <p:grpSp>
        <p:nvGrpSpPr>
          <p:cNvPr id="3" name="object 3"/>
          <p:cNvGrpSpPr/>
          <p:nvPr/>
        </p:nvGrpSpPr>
        <p:grpSpPr>
          <a:xfrm>
            <a:off x="1073167" y="1976650"/>
            <a:ext cx="5255260" cy="3211407"/>
            <a:chOff x="804875" y="1482487"/>
            <a:chExt cx="3941445" cy="2408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875" y="1833262"/>
              <a:ext cx="2470623" cy="16464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40868" y="249278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741375" y="1496775"/>
              <a:ext cx="1293495" cy="1289050"/>
            </a:xfrm>
            <a:custGeom>
              <a:avLst/>
              <a:gdLst/>
              <a:ahLst/>
              <a:cxnLst/>
              <a:rect l="l" t="t" r="r" b="b"/>
              <a:pathLst>
                <a:path w="1293495" h="1289050">
                  <a:moveTo>
                    <a:pt x="0" y="974999"/>
                  </a:moveTo>
                  <a:lnTo>
                    <a:pt x="1283699" y="0"/>
                  </a:lnTo>
                </a:path>
                <a:path w="1293495" h="1289050">
                  <a:moveTo>
                    <a:pt x="29924" y="1289024"/>
                  </a:moveTo>
                  <a:lnTo>
                    <a:pt x="1293224" y="738824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4674" y="1493775"/>
              <a:ext cx="681061" cy="7483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6300" y="1789063"/>
              <a:ext cx="157799" cy="1577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93268" y="264518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5668" y="2797585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4674" y="2340374"/>
              <a:ext cx="681049" cy="729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4674" y="3147325"/>
              <a:ext cx="681049" cy="729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54499" y="2360525"/>
              <a:ext cx="1170940" cy="720090"/>
            </a:xfrm>
            <a:custGeom>
              <a:avLst/>
              <a:gdLst/>
              <a:ahLst/>
              <a:cxnLst/>
              <a:rect l="l" t="t" r="r" b="b"/>
              <a:pathLst>
                <a:path w="1170939" h="720089">
                  <a:moveTo>
                    <a:pt x="38374" y="546749"/>
                  </a:moveTo>
                  <a:lnTo>
                    <a:pt x="1170574" y="719549"/>
                  </a:lnTo>
                </a:path>
                <a:path w="1170939" h="720089">
                  <a:moveTo>
                    <a:pt x="0" y="268499"/>
                  </a:moveTo>
                  <a:lnTo>
                    <a:pt x="1160999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036800" y="2811325"/>
              <a:ext cx="979169" cy="1064895"/>
            </a:xfrm>
            <a:custGeom>
              <a:avLst/>
              <a:gdLst/>
              <a:ahLst/>
              <a:cxnLst/>
              <a:rect l="l" t="t" r="r" b="b"/>
              <a:pathLst>
                <a:path w="979170" h="1064895">
                  <a:moveTo>
                    <a:pt x="0" y="0"/>
                  </a:moveTo>
                  <a:lnTo>
                    <a:pt x="978599" y="335999"/>
                  </a:lnTo>
                </a:path>
                <a:path w="979170" h="1064895">
                  <a:moveTo>
                    <a:pt x="0" y="249474"/>
                  </a:moveTo>
                  <a:lnTo>
                    <a:pt x="978599" y="1064874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6300" y="2626463"/>
              <a:ext cx="157799" cy="157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6300" y="3433413"/>
              <a:ext cx="157799" cy="1577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28868" y="2025450"/>
            <a:ext cx="11269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Full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image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32368" y="1414618"/>
            <a:ext cx="14164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Extract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patch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15432" y="3190727"/>
            <a:ext cx="2642897" cy="8860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832467" y="1236250"/>
            <a:ext cx="158834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Classify</a:t>
            </a:r>
            <a:r>
              <a:rPr sz="1867" spc="-5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center </a:t>
            </a:r>
            <a:r>
              <a:rPr sz="1867" dirty="0">
                <a:latin typeface="Arial"/>
                <a:cs typeface="Arial"/>
              </a:rPr>
              <a:t>pixel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with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CNN</a:t>
            </a:r>
            <a:endParaRPr sz="186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85332" y="3201411"/>
            <a:ext cx="1117600" cy="16790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33" dirty="0">
                <a:latin typeface="Arial"/>
                <a:cs typeface="Arial"/>
              </a:rPr>
              <a:t>Cow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4400">
              <a:latin typeface="Arial"/>
              <a:cs typeface="Arial"/>
            </a:endParaRPr>
          </a:p>
          <a:p>
            <a:pPr marL="16933"/>
            <a:r>
              <a:rPr sz="3200" spc="-13" dirty="0">
                <a:latin typeface="Arial"/>
                <a:cs typeface="Arial"/>
              </a:rPr>
              <a:t>Grass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15432" y="2027345"/>
            <a:ext cx="2642897" cy="8860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8115" y="4276994"/>
            <a:ext cx="2642899" cy="88606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585332" y="2146778"/>
            <a:ext cx="8466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33" dirty="0">
                <a:latin typeface="Arial"/>
                <a:cs typeface="Arial"/>
              </a:rPr>
              <a:t>Cow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30" name="object 30"/>
          <p:cNvSpPr txBox="1"/>
          <p:nvPr/>
        </p:nvSpPr>
        <p:spPr>
          <a:xfrm>
            <a:off x="8320372" y="6394001"/>
            <a:ext cx="41063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33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667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2300" y="5051684"/>
            <a:ext cx="3484880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Problem:</a:t>
            </a:r>
            <a:r>
              <a:rPr sz="1867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Very</a:t>
            </a:r>
            <a:r>
              <a:rPr sz="1867" spc="-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inefficient!</a:t>
            </a:r>
            <a:r>
              <a:rPr sz="1867" spc="-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reusing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shared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sz="1867" spc="-13" dirty="0">
                <a:solidFill>
                  <a:srgbClr val="FF0000"/>
                </a:solidFill>
                <a:latin typeface="Arial"/>
                <a:cs typeface="Arial"/>
              </a:rPr>
              <a:t> between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overlapping</a:t>
            </a:r>
            <a:r>
              <a:rPr sz="1867" spc="-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FF0000"/>
                </a:solidFill>
                <a:latin typeface="Arial"/>
                <a:cs typeface="Arial"/>
              </a:rPr>
              <a:t>patches</a:t>
            </a:r>
            <a:endParaRPr sz="1867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37934" y="5680164"/>
            <a:ext cx="5924127" cy="395108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6933">
              <a:spcBef>
                <a:spcPts val="320"/>
              </a:spcBef>
            </a:pPr>
            <a:r>
              <a:rPr sz="1067" dirty="0">
                <a:latin typeface="Arial"/>
                <a:cs typeface="Arial"/>
              </a:rPr>
              <a:t>Farabet</a:t>
            </a:r>
            <a:r>
              <a:rPr sz="1067" spc="-13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et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al,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“Learning</a:t>
            </a:r>
            <a:r>
              <a:rPr sz="1067" spc="-13" dirty="0">
                <a:latin typeface="Arial"/>
                <a:cs typeface="Arial"/>
              </a:rPr>
              <a:t> Hierarchical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Features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</a:t>
            </a:r>
            <a:r>
              <a:rPr sz="1067" spc="-13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Scene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Labeling,”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TPAMI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27" dirty="0">
                <a:latin typeface="Arial"/>
                <a:cs typeface="Arial"/>
              </a:rPr>
              <a:t>2013</a:t>
            </a:r>
            <a:endParaRPr sz="1067">
              <a:latin typeface="Arial"/>
              <a:cs typeface="Arial"/>
            </a:endParaRPr>
          </a:p>
          <a:p>
            <a:pPr marL="16933">
              <a:spcBef>
                <a:spcPts val="193"/>
              </a:spcBef>
            </a:pPr>
            <a:r>
              <a:rPr sz="1067" dirty="0">
                <a:latin typeface="Arial"/>
                <a:cs typeface="Arial"/>
              </a:rPr>
              <a:t>Pinheiro</a:t>
            </a:r>
            <a:r>
              <a:rPr sz="1067" spc="-4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and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Collobert,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“Recurrent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Convolutional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Neural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Networks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</a:t>
            </a:r>
            <a:r>
              <a:rPr sz="1067" spc="-33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Scene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Labeling”,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ICML</a:t>
            </a:r>
            <a:r>
              <a:rPr sz="1067" spc="-60" dirty="0">
                <a:latin typeface="Arial"/>
                <a:cs typeface="Arial"/>
              </a:rPr>
              <a:t> </a:t>
            </a:r>
            <a:r>
              <a:rPr sz="1067" spc="-27" dirty="0">
                <a:latin typeface="Arial"/>
                <a:cs typeface="Arial"/>
              </a:rPr>
              <a:t>2014</a:t>
            </a:r>
            <a:endParaRPr sz="10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888322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60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</a:t>
            </a:r>
            <a:endParaRPr sz="3733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167" y="2444350"/>
            <a:ext cx="3294164" cy="21952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8868" y="2025450"/>
            <a:ext cx="11269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Full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image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8443" y="2961926"/>
            <a:ext cx="3071855" cy="142038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354736" y="2583317"/>
            <a:ext cx="2581485" cy="1917700"/>
            <a:chOff x="6266052" y="1937487"/>
            <a:chExt cx="1936114" cy="1438275"/>
          </a:xfrm>
        </p:grpSpPr>
        <p:sp>
          <p:nvSpPr>
            <p:cNvPr id="7" name="object 7"/>
            <p:cNvSpPr/>
            <p:nvPr/>
          </p:nvSpPr>
          <p:spPr>
            <a:xfrm>
              <a:off x="6266052" y="1941162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79">
                  <a:moveTo>
                    <a:pt x="1935846" y="1427008"/>
                  </a:moveTo>
                  <a:lnTo>
                    <a:pt x="0" y="1427008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8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6267959" y="2480394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90"/>
                  </a:moveTo>
                  <a:lnTo>
                    <a:pt x="0" y="0"/>
                  </a:lnTo>
                  <a:lnTo>
                    <a:pt x="56004" y="7339"/>
                  </a:lnTo>
                  <a:lnTo>
                    <a:pt x="36238" y="29346"/>
                  </a:lnTo>
                  <a:lnTo>
                    <a:pt x="181195" y="69696"/>
                  </a:lnTo>
                  <a:lnTo>
                    <a:pt x="154838" y="7339"/>
                  </a:lnTo>
                  <a:lnTo>
                    <a:pt x="329452" y="62357"/>
                  </a:lnTo>
                  <a:lnTo>
                    <a:pt x="1512188" y="194422"/>
                  </a:lnTo>
                  <a:lnTo>
                    <a:pt x="1927301" y="227433"/>
                  </a:lnTo>
                  <a:lnTo>
                    <a:pt x="1930593" y="887725"/>
                  </a:lnTo>
                  <a:lnTo>
                    <a:pt x="0" y="89139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271250" y="1937487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302" y="785007"/>
                  </a:moveTo>
                  <a:lnTo>
                    <a:pt x="0" y="740992"/>
                  </a:lnTo>
                  <a:lnTo>
                    <a:pt x="0" y="73361"/>
                  </a:lnTo>
                  <a:lnTo>
                    <a:pt x="39539" y="36685"/>
                  </a:lnTo>
                  <a:lnTo>
                    <a:pt x="32947" y="0"/>
                  </a:lnTo>
                  <a:lnTo>
                    <a:pt x="1162971" y="0"/>
                  </a:lnTo>
                  <a:lnTo>
                    <a:pt x="1146496" y="36685"/>
                  </a:lnTo>
                  <a:lnTo>
                    <a:pt x="1162971" y="99043"/>
                  </a:lnTo>
                  <a:lnTo>
                    <a:pt x="1202510" y="183418"/>
                  </a:lnTo>
                  <a:lnTo>
                    <a:pt x="1136614" y="190747"/>
                  </a:lnTo>
                  <a:lnTo>
                    <a:pt x="1100374" y="249440"/>
                  </a:lnTo>
                  <a:lnTo>
                    <a:pt x="1080610" y="330141"/>
                  </a:lnTo>
                  <a:lnTo>
                    <a:pt x="952118" y="348483"/>
                  </a:lnTo>
                  <a:lnTo>
                    <a:pt x="981774" y="425519"/>
                  </a:lnTo>
                  <a:lnTo>
                    <a:pt x="1304635" y="542906"/>
                  </a:lnTo>
                  <a:lnTo>
                    <a:pt x="1301345" y="484213"/>
                  </a:lnTo>
                  <a:lnTo>
                    <a:pt x="1330992" y="385169"/>
                  </a:lnTo>
                  <a:lnTo>
                    <a:pt x="1360640" y="476873"/>
                  </a:lnTo>
                  <a:lnTo>
                    <a:pt x="1393588" y="377830"/>
                  </a:lnTo>
                  <a:lnTo>
                    <a:pt x="1423245" y="454866"/>
                  </a:lnTo>
                  <a:lnTo>
                    <a:pt x="1396889" y="550245"/>
                  </a:lnTo>
                  <a:lnTo>
                    <a:pt x="1548436" y="377830"/>
                  </a:lnTo>
                  <a:lnTo>
                    <a:pt x="1660445" y="440198"/>
                  </a:lnTo>
                  <a:lnTo>
                    <a:pt x="1680219" y="388834"/>
                  </a:lnTo>
                  <a:lnTo>
                    <a:pt x="1709867" y="491552"/>
                  </a:lnTo>
                  <a:lnTo>
                    <a:pt x="1755989" y="469534"/>
                  </a:lnTo>
                  <a:lnTo>
                    <a:pt x="1805410" y="506220"/>
                  </a:lnTo>
                  <a:lnTo>
                    <a:pt x="1854823" y="447527"/>
                  </a:lnTo>
                  <a:lnTo>
                    <a:pt x="1927302" y="447527"/>
                  </a:lnTo>
                  <a:lnTo>
                    <a:pt x="1927302" y="785007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5277" y="1948491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79">
                  <a:moveTo>
                    <a:pt x="543604" y="1426957"/>
                  </a:moveTo>
                  <a:lnTo>
                    <a:pt x="520539" y="1247213"/>
                  </a:lnTo>
                  <a:lnTo>
                    <a:pt x="484300" y="1111494"/>
                  </a:lnTo>
                  <a:lnTo>
                    <a:pt x="467826" y="957422"/>
                  </a:lnTo>
                  <a:lnTo>
                    <a:pt x="405229" y="1063805"/>
                  </a:lnTo>
                  <a:lnTo>
                    <a:pt x="375582" y="1041797"/>
                  </a:lnTo>
                  <a:lnTo>
                    <a:pt x="398638" y="1140841"/>
                  </a:lnTo>
                  <a:lnTo>
                    <a:pt x="359109" y="1155509"/>
                  </a:lnTo>
                  <a:lnTo>
                    <a:pt x="329461" y="1148170"/>
                  </a:lnTo>
                  <a:lnTo>
                    <a:pt x="332752" y="1074808"/>
                  </a:lnTo>
                  <a:lnTo>
                    <a:pt x="326160" y="983104"/>
                  </a:lnTo>
                  <a:lnTo>
                    <a:pt x="299804" y="917072"/>
                  </a:lnTo>
                  <a:lnTo>
                    <a:pt x="293212" y="964761"/>
                  </a:lnTo>
                  <a:lnTo>
                    <a:pt x="306395" y="1063805"/>
                  </a:lnTo>
                  <a:lnTo>
                    <a:pt x="296512" y="1151844"/>
                  </a:lnTo>
                  <a:lnTo>
                    <a:pt x="309687" y="1206863"/>
                  </a:lnTo>
                  <a:lnTo>
                    <a:pt x="270156" y="1195859"/>
                  </a:lnTo>
                  <a:lnTo>
                    <a:pt x="270156" y="1324249"/>
                  </a:lnTo>
                  <a:lnTo>
                    <a:pt x="273447" y="1423292"/>
                  </a:lnTo>
                  <a:lnTo>
                    <a:pt x="164729" y="1415953"/>
                  </a:lnTo>
                  <a:lnTo>
                    <a:pt x="187795" y="1335253"/>
                  </a:lnTo>
                  <a:lnTo>
                    <a:pt x="214152" y="1221541"/>
                  </a:lnTo>
                  <a:lnTo>
                    <a:pt x="210852" y="1122498"/>
                  </a:lnTo>
                  <a:lnTo>
                    <a:pt x="207560" y="994108"/>
                  </a:lnTo>
                  <a:lnTo>
                    <a:pt x="177904" y="851040"/>
                  </a:lnTo>
                  <a:lnTo>
                    <a:pt x="135082" y="803350"/>
                  </a:lnTo>
                  <a:lnTo>
                    <a:pt x="108726" y="660292"/>
                  </a:lnTo>
                  <a:lnTo>
                    <a:pt x="115308" y="539241"/>
                  </a:lnTo>
                  <a:lnTo>
                    <a:pt x="125199" y="476874"/>
                  </a:lnTo>
                  <a:lnTo>
                    <a:pt x="112016" y="381505"/>
                  </a:lnTo>
                  <a:lnTo>
                    <a:pt x="141664" y="337480"/>
                  </a:lnTo>
                  <a:lnTo>
                    <a:pt x="105425" y="330141"/>
                  </a:lnTo>
                  <a:lnTo>
                    <a:pt x="36247" y="260444"/>
                  </a:lnTo>
                  <a:lnTo>
                    <a:pt x="0" y="190747"/>
                  </a:lnTo>
                  <a:lnTo>
                    <a:pt x="42830" y="143068"/>
                  </a:lnTo>
                  <a:lnTo>
                    <a:pt x="128491" y="139393"/>
                  </a:lnTo>
                  <a:lnTo>
                    <a:pt x="230616" y="179743"/>
                  </a:lnTo>
                  <a:lnTo>
                    <a:pt x="260273" y="113721"/>
                  </a:lnTo>
                  <a:lnTo>
                    <a:pt x="319569" y="22007"/>
                  </a:lnTo>
                  <a:lnTo>
                    <a:pt x="424995" y="0"/>
                  </a:lnTo>
                  <a:lnTo>
                    <a:pt x="500773" y="7339"/>
                  </a:lnTo>
                  <a:lnTo>
                    <a:pt x="543604" y="66032"/>
                  </a:lnTo>
                  <a:lnTo>
                    <a:pt x="556778" y="113721"/>
                  </a:lnTo>
                  <a:lnTo>
                    <a:pt x="589726" y="161400"/>
                  </a:lnTo>
                  <a:lnTo>
                    <a:pt x="596317" y="209090"/>
                  </a:lnTo>
                  <a:lnTo>
                    <a:pt x="645730" y="172415"/>
                  </a:lnTo>
                  <a:lnTo>
                    <a:pt x="714917" y="183418"/>
                  </a:lnTo>
                  <a:lnTo>
                    <a:pt x="767630" y="227433"/>
                  </a:lnTo>
                  <a:lnTo>
                    <a:pt x="754448" y="271458"/>
                  </a:lnTo>
                  <a:lnTo>
                    <a:pt x="645730" y="374166"/>
                  </a:lnTo>
                  <a:lnTo>
                    <a:pt x="569961" y="385169"/>
                  </a:lnTo>
                  <a:lnTo>
                    <a:pt x="566661" y="447527"/>
                  </a:lnTo>
                  <a:lnTo>
                    <a:pt x="662204" y="410851"/>
                  </a:lnTo>
                  <a:lnTo>
                    <a:pt x="744565" y="410851"/>
                  </a:lnTo>
                  <a:lnTo>
                    <a:pt x="840109" y="355823"/>
                  </a:lnTo>
                  <a:lnTo>
                    <a:pt x="919178" y="385169"/>
                  </a:lnTo>
                  <a:lnTo>
                    <a:pt x="965300" y="432859"/>
                  </a:lnTo>
                  <a:lnTo>
                    <a:pt x="1090491" y="506220"/>
                  </a:lnTo>
                  <a:lnTo>
                    <a:pt x="1202509" y="443862"/>
                  </a:lnTo>
                  <a:lnTo>
                    <a:pt x="1255223" y="557584"/>
                  </a:lnTo>
                  <a:lnTo>
                    <a:pt x="1314527" y="550245"/>
                  </a:lnTo>
                  <a:lnTo>
                    <a:pt x="1380414" y="586921"/>
                  </a:lnTo>
                  <a:lnTo>
                    <a:pt x="1363940" y="645614"/>
                  </a:lnTo>
                  <a:lnTo>
                    <a:pt x="1304635" y="660292"/>
                  </a:lnTo>
                  <a:lnTo>
                    <a:pt x="1288170" y="722650"/>
                  </a:lnTo>
                  <a:lnTo>
                    <a:pt x="1373823" y="953758"/>
                  </a:lnTo>
                  <a:lnTo>
                    <a:pt x="1360648" y="994108"/>
                  </a:lnTo>
                  <a:lnTo>
                    <a:pt x="1284870" y="1034458"/>
                  </a:lnTo>
                  <a:lnTo>
                    <a:pt x="1222274" y="994108"/>
                  </a:lnTo>
                  <a:lnTo>
                    <a:pt x="1074017" y="931740"/>
                  </a:lnTo>
                  <a:lnTo>
                    <a:pt x="1060844" y="979430"/>
                  </a:lnTo>
                  <a:lnTo>
                    <a:pt x="1024604" y="953758"/>
                  </a:lnTo>
                  <a:lnTo>
                    <a:pt x="1021313" y="1107819"/>
                  </a:lnTo>
                  <a:lnTo>
                    <a:pt x="1018013" y="1210538"/>
                  </a:lnTo>
                  <a:lnTo>
                    <a:pt x="1070727" y="1349931"/>
                  </a:lnTo>
                  <a:lnTo>
                    <a:pt x="1057552" y="1397620"/>
                  </a:lnTo>
                  <a:lnTo>
                    <a:pt x="1008130" y="1390281"/>
                  </a:lnTo>
                  <a:lnTo>
                    <a:pt x="985066" y="1338927"/>
                  </a:lnTo>
                  <a:lnTo>
                    <a:pt x="971891" y="1210538"/>
                  </a:lnTo>
                  <a:lnTo>
                    <a:pt x="945535" y="1126162"/>
                  </a:lnTo>
                  <a:lnTo>
                    <a:pt x="942244" y="1001437"/>
                  </a:lnTo>
                  <a:lnTo>
                    <a:pt x="906004" y="1056466"/>
                  </a:lnTo>
                  <a:lnTo>
                    <a:pt x="856583" y="1041797"/>
                  </a:lnTo>
                  <a:lnTo>
                    <a:pt x="800578" y="957422"/>
                  </a:lnTo>
                  <a:lnTo>
                    <a:pt x="830227" y="1096816"/>
                  </a:lnTo>
                  <a:lnTo>
                    <a:pt x="800578" y="1188520"/>
                  </a:lnTo>
                  <a:lnTo>
                    <a:pt x="830227" y="1316910"/>
                  </a:lnTo>
                  <a:lnTo>
                    <a:pt x="846700" y="1404950"/>
                  </a:lnTo>
                  <a:lnTo>
                    <a:pt x="767630" y="1397620"/>
                  </a:lnTo>
                  <a:lnTo>
                    <a:pt x="764339" y="1342592"/>
                  </a:lnTo>
                  <a:lnTo>
                    <a:pt x="751156" y="1294902"/>
                  </a:lnTo>
                  <a:lnTo>
                    <a:pt x="761039" y="1159173"/>
                  </a:lnTo>
                  <a:lnTo>
                    <a:pt x="744565" y="1140841"/>
                  </a:lnTo>
                  <a:lnTo>
                    <a:pt x="741274" y="1093151"/>
                  </a:lnTo>
                  <a:lnTo>
                    <a:pt x="705035" y="898729"/>
                  </a:lnTo>
                  <a:lnTo>
                    <a:pt x="635848" y="895065"/>
                  </a:lnTo>
                  <a:lnTo>
                    <a:pt x="645730" y="939079"/>
                  </a:lnTo>
                  <a:lnTo>
                    <a:pt x="632556" y="1005112"/>
                  </a:lnTo>
                  <a:lnTo>
                    <a:pt x="652322" y="1162848"/>
                  </a:lnTo>
                  <a:lnTo>
                    <a:pt x="606200" y="1173852"/>
                  </a:lnTo>
                  <a:lnTo>
                    <a:pt x="602900" y="1063805"/>
                  </a:lnTo>
                  <a:lnTo>
                    <a:pt x="583134" y="902393"/>
                  </a:lnTo>
                  <a:lnTo>
                    <a:pt x="579844" y="1085812"/>
                  </a:lnTo>
                  <a:lnTo>
                    <a:pt x="593017" y="1166513"/>
                  </a:lnTo>
                  <a:lnTo>
                    <a:pt x="583134" y="1232545"/>
                  </a:lnTo>
                  <a:lnTo>
                    <a:pt x="602900" y="1316910"/>
                  </a:lnTo>
                  <a:lnTo>
                    <a:pt x="635848" y="1419628"/>
                  </a:lnTo>
                  <a:lnTo>
                    <a:pt x="543604" y="1426957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04334" y="4727484"/>
            <a:ext cx="9199033" cy="14638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An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intuitive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idea: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encode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entire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image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with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net,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and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do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semantic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segmentation </a:t>
            </a:r>
            <a:r>
              <a:rPr sz="1867" dirty="0">
                <a:latin typeface="Arial"/>
                <a:cs typeface="Arial"/>
              </a:rPr>
              <a:t>on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top.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933" dirty="0">
              <a:latin typeface="Arial"/>
              <a:cs typeface="Arial"/>
            </a:endParaRPr>
          </a:p>
          <a:p>
            <a:pPr marL="16933" marR="6773"/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Problem: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architectures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often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reduce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spatial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sizes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go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FF0000"/>
                </a:solidFill>
                <a:latin typeface="Arial"/>
                <a:cs typeface="Arial"/>
              </a:rPr>
              <a:t>deeper,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but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semantic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segmentation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requires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output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size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1867" spc="-13" dirty="0">
                <a:solidFill>
                  <a:srgbClr val="FF0000"/>
                </a:solidFill>
                <a:latin typeface="Arial"/>
                <a:cs typeface="Arial"/>
              </a:rPr>
              <a:t> size.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38436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Fully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Convolutional</a:t>
            </a:r>
            <a:endParaRPr sz="3733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367" y="2631619"/>
            <a:ext cx="2393100" cy="15947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0608" y="4360851"/>
            <a:ext cx="106087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Input: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67" dirty="0">
                <a:latin typeface="Arial"/>
                <a:cs typeface="Arial"/>
              </a:rPr>
              <a:t>3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04984" y="2232616"/>
            <a:ext cx="532553" cy="2047240"/>
            <a:chOff x="2553737" y="1674462"/>
            <a:chExt cx="399415" cy="1535430"/>
          </a:xfrm>
        </p:grpSpPr>
        <p:sp>
          <p:nvSpPr>
            <p:cNvPr id="6" name="object 6"/>
            <p:cNvSpPr/>
            <p:nvPr/>
          </p:nvSpPr>
          <p:spPr>
            <a:xfrm>
              <a:off x="25585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6411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585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585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82817" y="2232616"/>
            <a:ext cx="532553" cy="2047240"/>
            <a:chOff x="3512112" y="1674462"/>
            <a:chExt cx="399415" cy="1535430"/>
          </a:xfrm>
        </p:grpSpPr>
        <p:sp>
          <p:nvSpPr>
            <p:cNvPr id="11" name="object 11"/>
            <p:cNvSpPr/>
            <p:nvPr/>
          </p:nvSpPr>
          <p:spPr>
            <a:xfrm>
              <a:off x="3516874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9549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6874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6874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39884" y="2232616"/>
            <a:ext cx="532553" cy="2047240"/>
            <a:chOff x="4529912" y="1674462"/>
            <a:chExt cx="399415" cy="1535430"/>
          </a:xfrm>
        </p:grpSpPr>
        <p:sp>
          <p:nvSpPr>
            <p:cNvPr id="16" name="object 16"/>
            <p:cNvSpPr/>
            <p:nvPr/>
          </p:nvSpPr>
          <p:spPr>
            <a:xfrm>
              <a:off x="4534675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617350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534675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534675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82135" y="5057951"/>
            <a:ext cx="14681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 marR="6773" indent="-185415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Convolutions: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80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782533" y="3361145"/>
            <a:ext cx="474980" cy="110067"/>
            <a:chOff x="2086899" y="2520859"/>
            <a:chExt cx="356235" cy="82550"/>
          </a:xfrm>
        </p:grpSpPr>
        <p:sp>
          <p:nvSpPr>
            <p:cNvPr id="22" name="object 22"/>
            <p:cNvSpPr/>
            <p:nvPr/>
          </p:nvSpPr>
          <p:spPr>
            <a:xfrm>
              <a:off x="2086899" y="256185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7174" y="2520859"/>
              <a:ext cx="105500" cy="8198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738441" y="3016085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01733" y="3361145"/>
            <a:ext cx="474980" cy="110067"/>
            <a:chOff x="3001299" y="2520859"/>
            <a:chExt cx="356235" cy="82550"/>
          </a:xfrm>
        </p:grpSpPr>
        <p:sp>
          <p:nvSpPr>
            <p:cNvPr id="26" name="object 26"/>
            <p:cNvSpPr/>
            <p:nvPr/>
          </p:nvSpPr>
          <p:spPr>
            <a:xfrm>
              <a:off x="3001299" y="256185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1574" y="2520859"/>
              <a:ext cx="105500" cy="8198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957641" y="3016085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22534" y="3361145"/>
            <a:ext cx="474980" cy="110067"/>
            <a:chOff x="3991900" y="2520859"/>
            <a:chExt cx="356235" cy="82550"/>
          </a:xfrm>
        </p:grpSpPr>
        <p:sp>
          <p:nvSpPr>
            <p:cNvPr id="30" name="object 30"/>
            <p:cNvSpPr/>
            <p:nvPr/>
          </p:nvSpPr>
          <p:spPr>
            <a:xfrm>
              <a:off x="3991900" y="256185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2175" y="2520859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278441" y="3016085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857001" y="3401745"/>
            <a:ext cx="474980" cy="110067"/>
            <a:chOff x="5142750" y="2551309"/>
            <a:chExt cx="356235" cy="82550"/>
          </a:xfrm>
        </p:grpSpPr>
        <p:sp>
          <p:nvSpPr>
            <p:cNvPr id="34" name="object 34"/>
            <p:cNvSpPr/>
            <p:nvPr/>
          </p:nvSpPr>
          <p:spPr>
            <a:xfrm>
              <a:off x="5142750" y="259230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3025" y="2551309"/>
              <a:ext cx="105500" cy="8198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812907" y="3056683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10865" y="4407365"/>
            <a:ext cx="3412067" cy="460587"/>
          </a:xfrm>
          <a:custGeom>
            <a:avLst/>
            <a:gdLst/>
            <a:ahLst/>
            <a:cxnLst/>
            <a:rect l="l" t="t" r="r" b="b"/>
            <a:pathLst>
              <a:path w="2559050" h="345439">
                <a:moveTo>
                  <a:pt x="2558999" y="0"/>
                </a:moveTo>
                <a:lnTo>
                  <a:pt x="2555836" y="33839"/>
                </a:lnTo>
                <a:lnTo>
                  <a:pt x="2546582" y="66070"/>
                </a:lnTo>
                <a:lnTo>
                  <a:pt x="2511222" y="122081"/>
                </a:lnTo>
                <a:lnTo>
                  <a:pt x="2458301" y="159507"/>
                </a:lnTo>
                <a:lnTo>
                  <a:pt x="2395876" y="172649"/>
                </a:lnTo>
                <a:lnTo>
                  <a:pt x="1442622" y="172649"/>
                </a:lnTo>
                <a:lnTo>
                  <a:pt x="1399258" y="178817"/>
                </a:lnTo>
                <a:lnTo>
                  <a:pt x="1360291" y="196221"/>
                </a:lnTo>
                <a:lnTo>
                  <a:pt x="1327277" y="223217"/>
                </a:lnTo>
                <a:lnTo>
                  <a:pt x="1301771" y="258160"/>
                </a:lnTo>
                <a:lnTo>
                  <a:pt x="1285326" y="299402"/>
                </a:lnTo>
                <a:lnTo>
                  <a:pt x="1279499" y="345299"/>
                </a:lnTo>
                <a:lnTo>
                  <a:pt x="1273673" y="299402"/>
                </a:lnTo>
                <a:lnTo>
                  <a:pt x="1257228" y="258160"/>
                </a:lnTo>
                <a:lnTo>
                  <a:pt x="1231722" y="223217"/>
                </a:lnTo>
                <a:lnTo>
                  <a:pt x="1198708" y="196221"/>
                </a:lnTo>
                <a:lnTo>
                  <a:pt x="1159741" y="178817"/>
                </a:lnTo>
                <a:lnTo>
                  <a:pt x="1116376" y="172649"/>
                </a:lnTo>
                <a:lnTo>
                  <a:pt x="163123" y="172649"/>
                </a:lnTo>
                <a:lnTo>
                  <a:pt x="119758" y="166482"/>
                </a:lnTo>
                <a:lnTo>
                  <a:pt x="80791" y="149078"/>
                </a:lnTo>
                <a:lnTo>
                  <a:pt x="47777" y="122081"/>
                </a:lnTo>
                <a:lnTo>
                  <a:pt x="22271" y="87139"/>
                </a:lnTo>
                <a:lnTo>
                  <a:pt x="5826" y="45897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8" name="object 38"/>
          <p:cNvGrpSpPr/>
          <p:nvPr/>
        </p:nvGrpSpPr>
        <p:grpSpPr>
          <a:xfrm>
            <a:off x="9540338" y="2320150"/>
            <a:ext cx="2581485" cy="1917700"/>
            <a:chOff x="7155253" y="1740112"/>
            <a:chExt cx="1936114" cy="1438275"/>
          </a:xfrm>
        </p:grpSpPr>
        <p:sp>
          <p:nvSpPr>
            <p:cNvPr id="39" name="object 39"/>
            <p:cNvSpPr/>
            <p:nvPr/>
          </p:nvSpPr>
          <p:spPr>
            <a:xfrm>
              <a:off x="7155253" y="1743787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8"/>
                  </a:moveTo>
                  <a:lnTo>
                    <a:pt x="0" y="1427008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8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157160" y="2283019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90"/>
                  </a:moveTo>
                  <a:lnTo>
                    <a:pt x="0" y="0"/>
                  </a:lnTo>
                  <a:lnTo>
                    <a:pt x="56003" y="7339"/>
                  </a:lnTo>
                  <a:lnTo>
                    <a:pt x="36239" y="29346"/>
                  </a:lnTo>
                  <a:lnTo>
                    <a:pt x="181195" y="69696"/>
                  </a:lnTo>
                  <a:lnTo>
                    <a:pt x="154839" y="7339"/>
                  </a:lnTo>
                  <a:lnTo>
                    <a:pt x="329452" y="62357"/>
                  </a:lnTo>
                  <a:lnTo>
                    <a:pt x="1512188" y="194422"/>
                  </a:lnTo>
                  <a:lnTo>
                    <a:pt x="1927301" y="227433"/>
                  </a:lnTo>
                  <a:lnTo>
                    <a:pt x="1930592" y="887725"/>
                  </a:lnTo>
                  <a:lnTo>
                    <a:pt x="0" y="89139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160450" y="1740112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302" y="785007"/>
                  </a:moveTo>
                  <a:lnTo>
                    <a:pt x="0" y="740992"/>
                  </a:lnTo>
                  <a:lnTo>
                    <a:pt x="0" y="73361"/>
                  </a:lnTo>
                  <a:lnTo>
                    <a:pt x="39539" y="36685"/>
                  </a:lnTo>
                  <a:lnTo>
                    <a:pt x="32948" y="0"/>
                  </a:lnTo>
                  <a:lnTo>
                    <a:pt x="1162971" y="0"/>
                  </a:lnTo>
                  <a:lnTo>
                    <a:pt x="1146496" y="36685"/>
                  </a:lnTo>
                  <a:lnTo>
                    <a:pt x="1162971" y="99043"/>
                  </a:lnTo>
                  <a:lnTo>
                    <a:pt x="1202510" y="183418"/>
                  </a:lnTo>
                  <a:lnTo>
                    <a:pt x="1136614" y="190747"/>
                  </a:lnTo>
                  <a:lnTo>
                    <a:pt x="1100374" y="249440"/>
                  </a:lnTo>
                  <a:lnTo>
                    <a:pt x="1080610" y="330141"/>
                  </a:lnTo>
                  <a:lnTo>
                    <a:pt x="952118" y="348483"/>
                  </a:lnTo>
                  <a:lnTo>
                    <a:pt x="981774" y="425519"/>
                  </a:lnTo>
                  <a:lnTo>
                    <a:pt x="1304635" y="542906"/>
                  </a:lnTo>
                  <a:lnTo>
                    <a:pt x="1301345" y="484213"/>
                  </a:lnTo>
                  <a:lnTo>
                    <a:pt x="1330992" y="385169"/>
                  </a:lnTo>
                  <a:lnTo>
                    <a:pt x="1360640" y="476873"/>
                  </a:lnTo>
                  <a:lnTo>
                    <a:pt x="1393588" y="377830"/>
                  </a:lnTo>
                  <a:lnTo>
                    <a:pt x="1423245" y="454866"/>
                  </a:lnTo>
                  <a:lnTo>
                    <a:pt x="1396889" y="550245"/>
                  </a:lnTo>
                  <a:lnTo>
                    <a:pt x="1548436" y="377830"/>
                  </a:lnTo>
                  <a:lnTo>
                    <a:pt x="1660445" y="440198"/>
                  </a:lnTo>
                  <a:lnTo>
                    <a:pt x="1680219" y="388834"/>
                  </a:lnTo>
                  <a:lnTo>
                    <a:pt x="1709867" y="491552"/>
                  </a:lnTo>
                  <a:lnTo>
                    <a:pt x="1755989" y="469534"/>
                  </a:lnTo>
                  <a:lnTo>
                    <a:pt x="1805410" y="506220"/>
                  </a:lnTo>
                  <a:lnTo>
                    <a:pt x="1854823" y="447527"/>
                  </a:lnTo>
                  <a:lnTo>
                    <a:pt x="1927302" y="447527"/>
                  </a:lnTo>
                  <a:lnTo>
                    <a:pt x="1927302" y="785007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7384477" y="1751116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604" y="1426957"/>
                  </a:moveTo>
                  <a:lnTo>
                    <a:pt x="520539" y="1247213"/>
                  </a:lnTo>
                  <a:lnTo>
                    <a:pt x="484300" y="1111494"/>
                  </a:lnTo>
                  <a:lnTo>
                    <a:pt x="467826" y="957422"/>
                  </a:lnTo>
                  <a:lnTo>
                    <a:pt x="405229" y="1063805"/>
                  </a:lnTo>
                  <a:lnTo>
                    <a:pt x="375582" y="1041797"/>
                  </a:lnTo>
                  <a:lnTo>
                    <a:pt x="398638" y="1140841"/>
                  </a:lnTo>
                  <a:lnTo>
                    <a:pt x="359109" y="1155509"/>
                  </a:lnTo>
                  <a:lnTo>
                    <a:pt x="329461" y="1148170"/>
                  </a:lnTo>
                  <a:lnTo>
                    <a:pt x="332752" y="1074808"/>
                  </a:lnTo>
                  <a:lnTo>
                    <a:pt x="326160" y="983104"/>
                  </a:lnTo>
                  <a:lnTo>
                    <a:pt x="299804" y="917072"/>
                  </a:lnTo>
                  <a:lnTo>
                    <a:pt x="293212" y="964761"/>
                  </a:lnTo>
                  <a:lnTo>
                    <a:pt x="306395" y="1063805"/>
                  </a:lnTo>
                  <a:lnTo>
                    <a:pt x="296512" y="1151844"/>
                  </a:lnTo>
                  <a:lnTo>
                    <a:pt x="309687" y="1206863"/>
                  </a:lnTo>
                  <a:lnTo>
                    <a:pt x="270156" y="1195859"/>
                  </a:lnTo>
                  <a:lnTo>
                    <a:pt x="270156" y="1324249"/>
                  </a:lnTo>
                  <a:lnTo>
                    <a:pt x="273447" y="1423292"/>
                  </a:lnTo>
                  <a:lnTo>
                    <a:pt x="164729" y="1415953"/>
                  </a:lnTo>
                  <a:lnTo>
                    <a:pt x="187795" y="1335253"/>
                  </a:lnTo>
                  <a:lnTo>
                    <a:pt x="214152" y="1221541"/>
                  </a:lnTo>
                  <a:lnTo>
                    <a:pt x="210852" y="1122498"/>
                  </a:lnTo>
                  <a:lnTo>
                    <a:pt x="207560" y="994108"/>
                  </a:lnTo>
                  <a:lnTo>
                    <a:pt x="177904" y="851040"/>
                  </a:lnTo>
                  <a:lnTo>
                    <a:pt x="135082" y="803350"/>
                  </a:lnTo>
                  <a:lnTo>
                    <a:pt x="108726" y="660292"/>
                  </a:lnTo>
                  <a:lnTo>
                    <a:pt x="115308" y="539241"/>
                  </a:lnTo>
                  <a:lnTo>
                    <a:pt x="125199" y="476874"/>
                  </a:lnTo>
                  <a:lnTo>
                    <a:pt x="112016" y="381505"/>
                  </a:lnTo>
                  <a:lnTo>
                    <a:pt x="141664" y="337480"/>
                  </a:lnTo>
                  <a:lnTo>
                    <a:pt x="105425" y="330141"/>
                  </a:lnTo>
                  <a:lnTo>
                    <a:pt x="36248" y="260444"/>
                  </a:lnTo>
                  <a:lnTo>
                    <a:pt x="0" y="190747"/>
                  </a:lnTo>
                  <a:lnTo>
                    <a:pt x="42829" y="143068"/>
                  </a:lnTo>
                  <a:lnTo>
                    <a:pt x="128491" y="139393"/>
                  </a:lnTo>
                  <a:lnTo>
                    <a:pt x="230616" y="179743"/>
                  </a:lnTo>
                  <a:lnTo>
                    <a:pt x="260273" y="113721"/>
                  </a:lnTo>
                  <a:lnTo>
                    <a:pt x="319569" y="22007"/>
                  </a:lnTo>
                  <a:lnTo>
                    <a:pt x="424995" y="0"/>
                  </a:lnTo>
                  <a:lnTo>
                    <a:pt x="500773" y="7339"/>
                  </a:lnTo>
                  <a:lnTo>
                    <a:pt x="543604" y="66032"/>
                  </a:lnTo>
                  <a:lnTo>
                    <a:pt x="556778" y="113721"/>
                  </a:lnTo>
                  <a:lnTo>
                    <a:pt x="589726" y="161400"/>
                  </a:lnTo>
                  <a:lnTo>
                    <a:pt x="596317" y="209090"/>
                  </a:lnTo>
                  <a:lnTo>
                    <a:pt x="645730" y="172415"/>
                  </a:lnTo>
                  <a:lnTo>
                    <a:pt x="714917" y="183418"/>
                  </a:lnTo>
                  <a:lnTo>
                    <a:pt x="767630" y="227433"/>
                  </a:lnTo>
                  <a:lnTo>
                    <a:pt x="754448" y="271458"/>
                  </a:lnTo>
                  <a:lnTo>
                    <a:pt x="645730" y="374166"/>
                  </a:lnTo>
                  <a:lnTo>
                    <a:pt x="569961" y="385169"/>
                  </a:lnTo>
                  <a:lnTo>
                    <a:pt x="566661" y="447527"/>
                  </a:lnTo>
                  <a:lnTo>
                    <a:pt x="662204" y="410851"/>
                  </a:lnTo>
                  <a:lnTo>
                    <a:pt x="744565" y="410851"/>
                  </a:lnTo>
                  <a:lnTo>
                    <a:pt x="840109" y="355823"/>
                  </a:lnTo>
                  <a:lnTo>
                    <a:pt x="919178" y="385169"/>
                  </a:lnTo>
                  <a:lnTo>
                    <a:pt x="965300" y="432859"/>
                  </a:lnTo>
                  <a:lnTo>
                    <a:pt x="1090491" y="506220"/>
                  </a:lnTo>
                  <a:lnTo>
                    <a:pt x="1202509" y="443862"/>
                  </a:lnTo>
                  <a:lnTo>
                    <a:pt x="1255223" y="557584"/>
                  </a:lnTo>
                  <a:lnTo>
                    <a:pt x="1314527" y="550245"/>
                  </a:lnTo>
                  <a:lnTo>
                    <a:pt x="1380414" y="586921"/>
                  </a:lnTo>
                  <a:lnTo>
                    <a:pt x="1363940" y="645614"/>
                  </a:lnTo>
                  <a:lnTo>
                    <a:pt x="1304635" y="660292"/>
                  </a:lnTo>
                  <a:lnTo>
                    <a:pt x="1288170" y="722650"/>
                  </a:lnTo>
                  <a:lnTo>
                    <a:pt x="1373823" y="953758"/>
                  </a:lnTo>
                  <a:lnTo>
                    <a:pt x="1360648" y="994108"/>
                  </a:lnTo>
                  <a:lnTo>
                    <a:pt x="1284870" y="1034458"/>
                  </a:lnTo>
                  <a:lnTo>
                    <a:pt x="1222274" y="994108"/>
                  </a:lnTo>
                  <a:lnTo>
                    <a:pt x="1074017" y="931740"/>
                  </a:lnTo>
                  <a:lnTo>
                    <a:pt x="1060844" y="979430"/>
                  </a:lnTo>
                  <a:lnTo>
                    <a:pt x="1024604" y="953758"/>
                  </a:lnTo>
                  <a:lnTo>
                    <a:pt x="1021313" y="1107819"/>
                  </a:lnTo>
                  <a:lnTo>
                    <a:pt x="1018013" y="1210538"/>
                  </a:lnTo>
                  <a:lnTo>
                    <a:pt x="1070727" y="1349931"/>
                  </a:lnTo>
                  <a:lnTo>
                    <a:pt x="1057552" y="1397621"/>
                  </a:lnTo>
                  <a:lnTo>
                    <a:pt x="1008130" y="1390281"/>
                  </a:lnTo>
                  <a:lnTo>
                    <a:pt x="985066" y="1338927"/>
                  </a:lnTo>
                  <a:lnTo>
                    <a:pt x="971891" y="1210538"/>
                  </a:lnTo>
                  <a:lnTo>
                    <a:pt x="945535" y="1126162"/>
                  </a:lnTo>
                  <a:lnTo>
                    <a:pt x="942244" y="1001437"/>
                  </a:lnTo>
                  <a:lnTo>
                    <a:pt x="906004" y="1056466"/>
                  </a:lnTo>
                  <a:lnTo>
                    <a:pt x="856583" y="1041797"/>
                  </a:lnTo>
                  <a:lnTo>
                    <a:pt x="800578" y="957422"/>
                  </a:lnTo>
                  <a:lnTo>
                    <a:pt x="830227" y="1096816"/>
                  </a:lnTo>
                  <a:lnTo>
                    <a:pt x="800578" y="1188520"/>
                  </a:lnTo>
                  <a:lnTo>
                    <a:pt x="830227" y="1316910"/>
                  </a:lnTo>
                  <a:lnTo>
                    <a:pt x="846700" y="1404949"/>
                  </a:lnTo>
                  <a:lnTo>
                    <a:pt x="767630" y="1397621"/>
                  </a:lnTo>
                  <a:lnTo>
                    <a:pt x="764339" y="1342592"/>
                  </a:lnTo>
                  <a:lnTo>
                    <a:pt x="751156" y="1294902"/>
                  </a:lnTo>
                  <a:lnTo>
                    <a:pt x="761039" y="1159173"/>
                  </a:lnTo>
                  <a:lnTo>
                    <a:pt x="744565" y="1140841"/>
                  </a:lnTo>
                  <a:lnTo>
                    <a:pt x="741274" y="1093151"/>
                  </a:lnTo>
                  <a:lnTo>
                    <a:pt x="705035" y="898729"/>
                  </a:lnTo>
                  <a:lnTo>
                    <a:pt x="635848" y="895065"/>
                  </a:lnTo>
                  <a:lnTo>
                    <a:pt x="645730" y="939079"/>
                  </a:lnTo>
                  <a:lnTo>
                    <a:pt x="632556" y="1005112"/>
                  </a:lnTo>
                  <a:lnTo>
                    <a:pt x="652322" y="1162848"/>
                  </a:lnTo>
                  <a:lnTo>
                    <a:pt x="606200" y="1173852"/>
                  </a:lnTo>
                  <a:lnTo>
                    <a:pt x="602900" y="1063805"/>
                  </a:lnTo>
                  <a:lnTo>
                    <a:pt x="583134" y="902393"/>
                  </a:lnTo>
                  <a:lnTo>
                    <a:pt x="579844" y="1085812"/>
                  </a:lnTo>
                  <a:lnTo>
                    <a:pt x="593017" y="1166513"/>
                  </a:lnTo>
                  <a:lnTo>
                    <a:pt x="583134" y="1232545"/>
                  </a:lnTo>
                  <a:lnTo>
                    <a:pt x="602900" y="1316910"/>
                  </a:lnTo>
                  <a:lnTo>
                    <a:pt x="635848" y="1419628"/>
                  </a:lnTo>
                  <a:lnTo>
                    <a:pt x="543604" y="1426957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7469850" y="2283816"/>
            <a:ext cx="1113367" cy="2047240"/>
            <a:chOff x="5602387" y="1712862"/>
            <a:chExt cx="835025" cy="1535430"/>
          </a:xfrm>
        </p:grpSpPr>
        <p:sp>
          <p:nvSpPr>
            <p:cNvPr id="44" name="object 44"/>
            <p:cNvSpPr/>
            <p:nvPr/>
          </p:nvSpPr>
          <p:spPr>
            <a:xfrm>
              <a:off x="5607149" y="2034144"/>
              <a:ext cx="509270" cy="1209040"/>
            </a:xfrm>
            <a:custGeom>
              <a:avLst/>
              <a:gdLst/>
              <a:ahLst/>
              <a:cxnLst/>
              <a:rect l="l" t="t" r="r" b="b"/>
              <a:pathLst>
                <a:path w="509270" h="1209039">
                  <a:moveTo>
                    <a:pt x="508780" y="1208980"/>
                  </a:moveTo>
                  <a:lnTo>
                    <a:pt x="0" y="1208980"/>
                  </a:lnTo>
                  <a:lnTo>
                    <a:pt x="0" y="0"/>
                  </a:lnTo>
                  <a:lnTo>
                    <a:pt x="508780" y="0"/>
                  </a:lnTo>
                  <a:lnTo>
                    <a:pt x="508780" y="120898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115930" y="1717625"/>
              <a:ext cx="316865" cy="1525905"/>
            </a:xfrm>
            <a:custGeom>
              <a:avLst/>
              <a:gdLst/>
              <a:ahLst/>
              <a:cxnLst/>
              <a:rect l="l" t="t" r="r" b="b"/>
              <a:pathLst>
                <a:path w="316864" h="1525905">
                  <a:moveTo>
                    <a:pt x="0" y="1525499"/>
                  </a:moveTo>
                  <a:lnTo>
                    <a:pt x="0" y="316519"/>
                  </a:lnTo>
                  <a:lnTo>
                    <a:pt x="316519" y="0"/>
                  </a:lnTo>
                  <a:lnTo>
                    <a:pt x="316519" y="1208980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607149" y="1717625"/>
              <a:ext cx="825500" cy="316865"/>
            </a:xfrm>
            <a:custGeom>
              <a:avLst/>
              <a:gdLst/>
              <a:ahLst/>
              <a:cxnLst/>
              <a:rect l="l" t="t" r="r" b="b"/>
              <a:pathLst>
                <a:path w="825500" h="316864">
                  <a:moveTo>
                    <a:pt x="508780" y="316519"/>
                  </a:moveTo>
                  <a:lnTo>
                    <a:pt x="0" y="316519"/>
                  </a:lnTo>
                  <a:lnTo>
                    <a:pt x="316519" y="0"/>
                  </a:lnTo>
                  <a:lnTo>
                    <a:pt x="825299" y="0"/>
                  </a:lnTo>
                  <a:lnTo>
                    <a:pt x="508780" y="31651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607149" y="1717625"/>
              <a:ext cx="825500" cy="1525905"/>
            </a:xfrm>
            <a:custGeom>
              <a:avLst/>
              <a:gdLst/>
              <a:ahLst/>
              <a:cxnLst/>
              <a:rect l="l" t="t" r="r" b="b"/>
              <a:pathLst>
                <a:path w="825500" h="1525905">
                  <a:moveTo>
                    <a:pt x="0" y="316519"/>
                  </a:moveTo>
                  <a:lnTo>
                    <a:pt x="316519" y="0"/>
                  </a:lnTo>
                  <a:lnTo>
                    <a:pt x="825299" y="0"/>
                  </a:lnTo>
                  <a:lnTo>
                    <a:pt x="825299" y="1208980"/>
                  </a:lnTo>
                  <a:lnTo>
                    <a:pt x="508780" y="1525499"/>
                  </a:lnTo>
                  <a:lnTo>
                    <a:pt x="0" y="1525499"/>
                  </a:lnTo>
                  <a:lnTo>
                    <a:pt x="0" y="316519"/>
                  </a:lnTo>
                  <a:close/>
                </a:path>
                <a:path w="825500" h="1525905">
                  <a:moveTo>
                    <a:pt x="0" y="316519"/>
                  </a:moveTo>
                  <a:lnTo>
                    <a:pt x="508780" y="316519"/>
                  </a:lnTo>
                  <a:lnTo>
                    <a:pt x="825299" y="0"/>
                  </a:lnTo>
                </a:path>
                <a:path w="825500" h="1525905">
                  <a:moveTo>
                    <a:pt x="508780" y="316519"/>
                  </a:moveTo>
                  <a:lnTo>
                    <a:pt x="508780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432894" y="4549251"/>
            <a:ext cx="10998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31230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Scores: </a:t>
            </a:r>
            <a:r>
              <a:rPr sz="1867" dirty="0">
                <a:latin typeface="Arial"/>
                <a:cs typeface="Arial"/>
              </a:rPr>
              <a:t>C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787399" y="3401745"/>
            <a:ext cx="474980" cy="110067"/>
            <a:chOff x="6590549" y="2551309"/>
            <a:chExt cx="356235" cy="82550"/>
          </a:xfrm>
        </p:grpSpPr>
        <p:sp>
          <p:nvSpPr>
            <p:cNvPr id="50" name="object 50"/>
            <p:cNvSpPr/>
            <p:nvPr/>
          </p:nvSpPr>
          <p:spPr>
            <a:xfrm>
              <a:off x="6590549" y="259230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0824" y="2551309"/>
              <a:ext cx="105500" cy="8198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8602040" y="3056683"/>
            <a:ext cx="824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argmax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57</a:t>
            </a:fld>
            <a:endParaRPr spc="-33" dirty="0"/>
          </a:p>
        </p:txBody>
      </p:sp>
      <p:sp>
        <p:nvSpPr>
          <p:cNvPr id="53" name="object 53"/>
          <p:cNvSpPr txBox="1"/>
          <p:nvPr/>
        </p:nvSpPr>
        <p:spPr>
          <a:xfrm>
            <a:off x="10265223" y="4495251"/>
            <a:ext cx="1271692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 marR="6773" indent="-29717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Predictions: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16767" y="1161250"/>
            <a:ext cx="5552439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Design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network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with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only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convolutional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layers </a:t>
            </a:r>
            <a:r>
              <a:rPr sz="1867" dirty="0">
                <a:latin typeface="Arial"/>
                <a:cs typeface="Arial"/>
              </a:rPr>
              <a:t>without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downsampling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operators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to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make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predictions </a:t>
            </a:r>
            <a:r>
              <a:rPr sz="1867" dirty="0">
                <a:latin typeface="Arial"/>
                <a:cs typeface="Arial"/>
              </a:rPr>
              <a:t>for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pixels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all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once!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38436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Fully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Convolutional</a:t>
            </a:r>
            <a:endParaRPr sz="3733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367" y="2631619"/>
            <a:ext cx="2393100" cy="15947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0608" y="4360851"/>
            <a:ext cx="106087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Input: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67" dirty="0">
                <a:latin typeface="Arial"/>
                <a:cs typeface="Arial"/>
              </a:rPr>
              <a:t>3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04984" y="2232616"/>
            <a:ext cx="532553" cy="2047240"/>
            <a:chOff x="2553737" y="1674462"/>
            <a:chExt cx="399415" cy="1535430"/>
          </a:xfrm>
        </p:grpSpPr>
        <p:sp>
          <p:nvSpPr>
            <p:cNvPr id="6" name="object 6"/>
            <p:cNvSpPr/>
            <p:nvPr/>
          </p:nvSpPr>
          <p:spPr>
            <a:xfrm>
              <a:off x="25585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6411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585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585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82817" y="2232616"/>
            <a:ext cx="532553" cy="2047240"/>
            <a:chOff x="3512112" y="1674462"/>
            <a:chExt cx="399415" cy="1535430"/>
          </a:xfrm>
        </p:grpSpPr>
        <p:sp>
          <p:nvSpPr>
            <p:cNvPr id="11" name="object 11"/>
            <p:cNvSpPr/>
            <p:nvPr/>
          </p:nvSpPr>
          <p:spPr>
            <a:xfrm>
              <a:off x="3516874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9549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6874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6874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39884" y="2232616"/>
            <a:ext cx="532553" cy="2047240"/>
            <a:chOff x="4529912" y="1674462"/>
            <a:chExt cx="399415" cy="1535430"/>
          </a:xfrm>
        </p:grpSpPr>
        <p:sp>
          <p:nvSpPr>
            <p:cNvPr id="16" name="object 16"/>
            <p:cNvSpPr/>
            <p:nvPr/>
          </p:nvSpPr>
          <p:spPr>
            <a:xfrm>
              <a:off x="4534675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617350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534675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534675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82135" y="5057951"/>
            <a:ext cx="14681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 marR="6773" indent="-185415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Convolutions: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80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782533" y="3361145"/>
            <a:ext cx="474980" cy="110067"/>
            <a:chOff x="2086899" y="2520859"/>
            <a:chExt cx="356235" cy="82550"/>
          </a:xfrm>
        </p:grpSpPr>
        <p:sp>
          <p:nvSpPr>
            <p:cNvPr id="22" name="object 22"/>
            <p:cNvSpPr/>
            <p:nvPr/>
          </p:nvSpPr>
          <p:spPr>
            <a:xfrm>
              <a:off x="2086899" y="256185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7174" y="2520859"/>
              <a:ext cx="105500" cy="8198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738441" y="3016085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01733" y="3361145"/>
            <a:ext cx="474980" cy="110067"/>
            <a:chOff x="3001299" y="2520859"/>
            <a:chExt cx="356235" cy="82550"/>
          </a:xfrm>
        </p:grpSpPr>
        <p:sp>
          <p:nvSpPr>
            <p:cNvPr id="26" name="object 26"/>
            <p:cNvSpPr/>
            <p:nvPr/>
          </p:nvSpPr>
          <p:spPr>
            <a:xfrm>
              <a:off x="3001299" y="256185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1574" y="2520859"/>
              <a:ext cx="105500" cy="8198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957641" y="3016085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22534" y="3361145"/>
            <a:ext cx="474980" cy="110067"/>
            <a:chOff x="3991900" y="2520859"/>
            <a:chExt cx="356235" cy="82550"/>
          </a:xfrm>
        </p:grpSpPr>
        <p:sp>
          <p:nvSpPr>
            <p:cNvPr id="30" name="object 30"/>
            <p:cNvSpPr/>
            <p:nvPr/>
          </p:nvSpPr>
          <p:spPr>
            <a:xfrm>
              <a:off x="3991900" y="256185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2175" y="2520859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278441" y="3016085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857001" y="3401745"/>
            <a:ext cx="474980" cy="110067"/>
            <a:chOff x="5142750" y="2551309"/>
            <a:chExt cx="356235" cy="82550"/>
          </a:xfrm>
        </p:grpSpPr>
        <p:sp>
          <p:nvSpPr>
            <p:cNvPr id="34" name="object 34"/>
            <p:cNvSpPr/>
            <p:nvPr/>
          </p:nvSpPr>
          <p:spPr>
            <a:xfrm>
              <a:off x="5142750" y="259230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3025" y="2551309"/>
              <a:ext cx="105500" cy="8198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812907" y="3056683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718666" y="4203008"/>
            <a:ext cx="4017433" cy="1004147"/>
            <a:chOff x="2038999" y="3152256"/>
            <a:chExt cx="3013075" cy="753110"/>
          </a:xfrm>
        </p:grpSpPr>
        <p:sp>
          <p:nvSpPr>
            <p:cNvPr id="38" name="object 38"/>
            <p:cNvSpPr/>
            <p:nvPr/>
          </p:nvSpPr>
          <p:spPr>
            <a:xfrm>
              <a:off x="2483149" y="3305525"/>
              <a:ext cx="2559050" cy="345440"/>
            </a:xfrm>
            <a:custGeom>
              <a:avLst/>
              <a:gdLst/>
              <a:ahLst/>
              <a:cxnLst/>
              <a:rect l="l" t="t" r="r" b="b"/>
              <a:pathLst>
                <a:path w="2559050" h="345439">
                  <a:moveTo>
                    <a:pt x="2558999" y="0"/>
                  </a:moveTo>
                  <a:lnTo>
                    <a:pt x="2555836" y="33839"/>
                  </a:lnTo>
                  <a:lnTo>
                    <a:pt x="2546582" y="66070"/>
                  </a:lnTo>
                  <a:lnTo>
                    <a:pt x="2511222" y="122081"/>
                  </a:lnTo>
                  <a:lnTo>
                    <a:pt x="2458301" y="159507"/>
                  </a:lnTo>
                  <a:lnTo>
                    <a:pt x="2395876" y="172649"/>
                  </a:lnTo>
                  <a:lnTo>
                    <a:pt x="1442622" y="172649"/>
                  </a:lnTo>
                  <a:lnTo>
                    <a:pt x="1399258" y="178817"/>
                  </a:lnTo>
                  <a:lnTo>
                    <a:pt x="1360291" y="196221"/>
                  </a:lnTo>
                  <a:lnTo>
                    <a:pt x="1327277" y="223217"/>
                  </a:lnTo>
                  <a:lnTo>
                    <a:pt x="1301771" y="258160"/>
                  </a:lnTo>
                  <a:lnTo>
                    <a:pt x="1285326" y="299402"/>
                  </a:lnTo>
                  <a:lnTo>
                    <a:pt x="1279499" y="345299"/>
                  </a:lnTo>
                  <a:lnTo>
                    <a:pt x="1273673" y="299402"/>
                  </a:lnTo>
                  <a:lnTo>
                    <a:pt x="1257228" y="258160"/>
                  </a:lnTo>
                  <a:lnTo>
                    <a:pt x="1231722" y="223217"/>
                  </a:lnTo>
                  <a:lnTo>
                    <a:pt x="1198708" y="196221"/>
                  </a:lnTo>
                  <a:lnTo>
                    <a:pt x="1159741" y="178817"/>
                  </a:lnTo>
                  <a:lnTo>
                    <a:pt x="1116376" y="172649"/>
                  </a:lnTo>
                  <a:lnTo>
                    <a:pt x="163123" y="172649"/>
                  </a:lnTo>
                  <a:lnTo>
                    <a:pt x="119758" y="166482"/>
                  </a:lnTo>
                  <a:lnTo>
                    <a:pt x="80791" y="149078"/>
                  </a:lnTo>
                  <a:lnTo>
                    <a:pt x="47777" y="122081"/>
                  </a:lnTo>
                  <a:lnTo>
                    <a:pt x="22271" y="87139"/>
                  </a:lnTo>
                  <a:lnTo>
                    <a:pt x="5826" y="45897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048524" y="3237313"/>
              <a:ext cx="367030" cy="658495"/>
            </a:xfrm>
            <a:custGeom>
              <a:avLst/>
              <a:gdLst/>
              <a:ahLst/>
              <a:cxnLst/>
              <a:rect l="l" t="t" r="r" b="b"/>
              <a:pathLst>
                <a:path w="367030" h="658495">
                  <a:moveTo>
                    <a:pt x="0" y="658236"/>
                  </a:moveTo>
                  <a:lnTo>
                    <a:pt x="366496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8005" y="3152256"/>
              <a:ext cx="88596" cy="109888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9540338" y="2320150"/>
            <a:ext cx="2581485" cy="1917700"/>
            <a:chOff x="7155253" y="1740112"/>
            <a:chExt cx="1936114" cy="1438275"/>
          </a:xfrm>
        </p:grpSpPr>
        <p:sp>
          <p:nvSpPr>
            <p:cNvPr id="42" name="object 42"/>
            <p:cNvSpPr/>
            <p:nvPr/>
          </p:nvSpPr>
          <p:spPr>
            <a:xfrm>
              <a:off x="7155253" y="1743787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8"/>
                  </a:moveTo>
                  <a:lnTo>
                    <a:pt x="0" y="1427008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8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157160" y="2283019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90"/>
                  </a:moveTo>
                  <a:lnTo>
                    <a:pt x="0" y="0"/>
                  </a:lnTo>
                  <a:lnTo>
                    <a:pt x="56003" y="7339"/>
                  </a:lnTo>
                  <a:lnTo>
                    <a:pt x="36239" y="29346"/>
                  </a:lnTo>
                  <a:lnTo>
                    <a:pt x="181195" y="69696"/>
                  </a:lnTo>
                  <a:lnTo>
                    <a:pt x="154839" y="7339"/>
                  </a:lnTo>
                  <a:lnTo>
                    <a:pt x="329452" y="62357"/>
                  </a:lnTo>
                  <a:lnTo>
                    <a:pt x="1512188" y="194422"/>
                  </a:lnTo>
                  <a:lnTo>
                    <a:pt x="1927301" y="227433"/>
                  </a:lnTo>
                  <a:lnTo>
                    <a:pt x="1930592" y="887725"/>
                  </a:lnTo>
                  <a:lnTo>
                    <a:pt x="0" y="89139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7160450" y="1740112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302" y="785007"/>
                  </a:moveTo>
                  <a:lnTo>
                    <a:pt x="0" y="740992"/>
                  </a:lnTo>
                  <a:lnTo>
                    <a:pt x="0" y="73361"/>
                  </a:lnTo>
                  <a:lnTo>
                    <a:pt x="39539" y="36685"/>
                  </a:lnTo>
                  <a:lnTo>
                    <a:pt x="32948" y="0"/>
                  </a:lnTo>
                  <a:lnTo>
                    <a:pt x="1162971" y="0"/>
                  </a:lnTo>
                  <a:lnTo>
                    <a:pt x="1146496" y="36685"/>
                  </a:lnTo>
                  <a:lnTo>
                    <a:pt x="1162971" y="99043"/>
                  </a:lnTo>
                  <a:lnTo>
                    <a:pt x="1202510" y="183418"/>
                  </a:lnTo>
                  <a:lnTo>
                    <a:pt x="1136614" y="190747"/>
                  </a:lnTo>
                  <a:lnTo>
                    <a:pt x="1100374" y="249440"/>
                  </a:lnTo>
                  <a:lnTo>
                    <a:pt x="1080610" y="330141"/>
                  </a:lnTo>
                  <a:lnTo>
                    <a:pt x="952118" y="348483"/>
                  </a:lnTo>
                  <a:lnTo>
                    <a:pt x="981774" y="425519"/>
                  </a:lnTo>
                  <a:lnTo>
                    <a:pt x="1304635" y="542906"/>
                  </a:lnTo>
                  <a:lnTo>
                    <a:pt x="1301345" y="484213"/>
                  </a:lnTo>
                  <a:lnTo>
                    <a:pt x="1330992" y="385169"/>
                  </a:lnTo>
                  <a:lnTo>
                    <a:pt x="1360640" y="476873"/>
                  </a:lnTo>
                  <a:lnTo>
                    <a:pt x="1393588" y="377830"/>
                  </a:lnTo>
                  <a:lnTo>
                    <a:pt x="1423245" y="454866"/>
                  </a:lnTo>
                  <a:lnTo>
                    <a:pt x="1396889" y="550245"/>
                  </a:lnTo>
                  <a:lnTo>
                    <a:pt x="1548436" y="377830"/>
                  </a:lnTo>
                  <a:lnTo>
                    <a:pt x="1660445" y="440198"/>
                  </a:lnTo>
                  <a:lnTo>
                    <a:pt x="1680219" y="388834"/>
                  </a:lnTo>
                  <a:lnTo>
                    <a:pt x="1709867" y="491552"/>
                  </a:lnTo>
                  <a:lnTo>
                    <a:pt x="1755989" y="469534"/>
                  </a:lnTo>
                  <a:lnTo>
                    <a:pt x="1805410" y="506220"/>
                  </a:lnTo>
                  <a:lnTo>
                    <a:pt x="1854823" y="447527"/>
                  </a:lnTo>
                  <a:lnTo>
                    <a:pt x="1927302" y="447527"/>
                  </a:lnTo>
                  <a:lnTo>
                    <a:pt x="1927302" y="785007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384477" y="1751116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604" y="1426957"/>
                  </a:moveTo>
                  <a:lnTo>
                    <a:pt x="520539" y="1247213"/>
                  </a:lnTo>
                  <a:lnTo>
                    <a:pt x="484300" y="1111494"/>
                  </a:lnTo>
                  <a:lnTo>
                    <a:pt x="467826" y="957422"/>
                  </a:lnTo>
                  <a:lnTo>
                    <a:pt x="405229" y="1063805"/>
                  </a:lnTo>
                  <a:lnTo>
                    <a:pt x="375582" y="1041797"/>
                  </a:lnTo>
                  <a:lnTo>
                    <a:pt x="398638" y="1140841"/>
                  </a:lnTo>
                  <a:lnTo>
                    <a:pt x="359109" y="1155509"/>
                  </a:lnTo>
                  <a:lnTo>
                    <a:pt x="329461" y="1148170"/>
                  </a:lnTo>
                  <a:lnTo>
                    <a:pt x="332752" y="1074808"/>
                  </a:lnTo>
                  <a:lnTo>
                    <a:pt x="326160" y="983104"/>
                  </a:lnTo>
                  <a:lnTo>
                    <a:pt x="299804" y="917072"/>
                  </a:lnTo>
                  <a:lnTo>
                    <a:pt x="293212" y="964761"/>
                  </a:lnTo>
                  <a:lnTo>
                    <a:pt x="306395" y="1063805"/>
                  </a:lnTo>
                  <a:lnTo>
                    <a:pt x="296512" y="1151844"/>
                  </a:lnTo>
                  <a:lnTo>
                    <a:pt x="309687" y="1206863"/>
                  </a:lnTo>
                  <a:lnTo>
                    <a:pt x="270156" y="1195859"/>
                  </a:lnTo>
                  <a:lnTo>
                    <a:pt x="270156" y="1324249"/>
                  </a:lnTo>
                  <a:lnTo>
                    <a:pt x="273447" y="1423292"/>
                  </a:lnTo>
                  <a:lnTo>
                    <a:pt x="164729" y="1415953"/>
                  </a:lnTo>
                  <a:lnTo>
                    <a:pt x="187795" y="1335253"/>
                  </a:lnTo>
                  <a:lnTo>
                    <a:pt x="214152" y="1221541"/>
                  </a:lnTo>
                  <a:lnTo>
                    <a:pt x="210852" y="1122498"/>
                  </a:lnTo>
                  <a:lnTo>
                    <a:pt x="207560" y="994108"/>
                  </a:lnTo>
                  <a:lnTo>
                    <a:pt x="177904" y="851040"/>
                  </a:lnTo>
                  <a:lnTo>
                    <a:pt x="135082" y="803350"/>
                  </a:lnTo>
                  <a:lnTo>
                    <a:pt x="108726" y="660292"/>
                  </a:lnTo>
                  <a:lnTo>
                    <a:pt x="115308" y="539241"/>
                  </a:lnTo>
                  <a:lnTo>
                    <a:pt x="125199" y="476874"/>
                  </a:lnTo>
                  <a:lnTo>
                    <a:pt x="112016" y="381505"/>
                  </a:lnTo>
                  <a:lnTo>
                    <a:pt x="141664" y="337480"/>
                  </a:lnTo>
                  <a:lnTo>
                    <a:pt x="105425" y="330141"/>
                  </a:lnTo>
                  <a:lnTo>
                    <a:pt x="36248" y="260444"/>
                  </a:lnTo>
                  <a:lnTo>
                    <a:pt x="0" y="190747"/>
                  </a:lnTo>
                  <a:lnTo>
                    <a:pt x="42829" y="143068"/>
                  </a:lnTo>
                  <a:lnTo>
                    <a:pt x="128491" y="139393"/>
                  </a:lnTo>
                  <a:lnTo>
                    <a:pt x="230616" y="179743"/>
                  </a:lnTo>
                  <a:lnTo>
                    <a:pt x="260273" y="113721"/>
                  </a:lnTo>
                  <a:lnTo>
                    <a:pt x="319569" y="22007"/>
                  </a:lnTo>
                  <a:lnTo>
                    <a:pt x="424995" y="0"/>
                  </a:lnTo>
                  <a:lnTo>
                    <a:pt x="500773" y="7339"/>
                  </a:lnTo>
                  <a:lnTo>
                    <a:pt x="543604" y="66032"/>
                  </a:lnTo>
                  <a:lnTo>
                    <a:pt x="556778" y="113721"/>
                  </a:lnTo>
                  <a:lnTo>
                    <a:pt x="589726" y="161400"/>
                  </a:lnTo>
                  <a:lnTo>
                    <a:pt x="596317" y="209090"/>
                  </a:lnTo>
                  <a:lnTo>
                    <a:pt x="645730" y="172415"/>
                  </a:lnTo>
                  <a:lnTo>
                    <a:pt x="714917" y="183418"/>
                  </a:lnTo>
                  <a:lnTo>
                    <a:pt x="767630" y="227433"/>
                  </a:lnTo>
                  <a:lnTo>
                    <a:pt x="754448" y="271458"/>
                  </a:lnTo>
                  <a:lnTo>
                    <a:pt x="645730" y="374166"/>
                  </a:lnTo>
                  <a:lnTo>
                    <a:pt x="569961" y="385169"/>
                  </a:lnTo>
                  <a:lnTo>
                    <a:pt x="566661" y="447527"/>
                  </a:lnTo>
                  <a:lnTo>
                    <a:pt x="662204" y="410851"/>
                  </a:lnTo>
                  <a:lnTo>
                    <a:pt x="744565" y="410851"/>
                  </a:lnTo>
                  <a:lnTo>
                    <a:pt x="840109" y="355823"/>
                  </a:lnTo>
                  <a:lnTo>
                    <a:pt x="919178" y="385169"/>
                  </a:lnTo>
                  <a:lnTo>
                    <a:pt x="965300" y="432859"/>
                  </a:lnTo>
                  <a:lnTo>
                    <a:pt x="1090491" y="506220"/>
                  </a:lnTo>
                  <a:lnTo>
                    <a:pt x="1202509" y="443862"/>
                  </a:lnTo>
                  <a:lnTo>
                    <a:pt x="1255223" y="557584"/>
                  </a:lnTo>
                  <a:lnTo>
                    <a:pt x="1314527" y="550245"/>
                  </a:lnTo>
                  <a:lnTo>
                    <a:pt x="1380414" y="586921"/>
                  </a:lnTo>
                  <a:lnTo>
                    <a:pt x="1363940" y="645614"/>
                  </a:lnTo>
                  <a:lnTo>
                    <a:pt x="1304635" y="660292"/>
                  </a:lnTo>
                  <a:lnTo>
                    <a:pt x="1288170" y="722650"/>
                  </a:lnTo>
                  <a:lnTo>
                    <a:pt x="1373823" y="953758"/>
                  </a:lnTo>
                  <a:lnTo>
                    <a:pt x="1360648" y="994108"/>
                  </a:lnTo>
                  <a:lnTo>
                    <a:pt x="1284870" y="1034458"/>
                  </a:lnTo>
                  <a:lnTo>
                    <a:pt x="1222274" y="994108"/>
                  </a:lnTo>
                  <a:lnTo>
                    <a:pt x="1074017" y="931740"/>
                  </a:lnTo>
                  <a:lnTo>
                    <a:pt x="1060844" y="979430"/>
                  </a:lnTo>
                  <a:lnTo>
                    <a:pt x="1024604" y="953758"/>
                  </a:lnTo>
                  <a:lnTo>
                    <a:pt x="1021313" y="1107819"/>
                  </a:lnTo>
                  <a:lnTo>
                    <a:pt x="1018013" y="1210538"/>
                  </a:lnTo>
                  <a:lnTo>
                    <a:pt x="1070727" y="1349931"/>
                  </a:lnTo>
                  <a:lnTo>
                    <a:pt x="1057552" y="1397621"/>
                  </a:lnTo>
                  <a:lnTo>
                    <a:pt x="1008130" y="1390281"/>
                  </a:lnTo>
                  <a:lnTo>
                    <a:pt x="985066" y="1338927"/>
                  </a:lnTo>
                  <a:lnTo>
                    <a:pt x="971891" y="1210538"/>
                  </a:lnTo>
                  <a:lnTo>
                    <a:pt x="945535" y="1126162"/>
                  </a:lnTo>
                  <a:lnTo>
                    <a:pt x="942244" y="1001437"/>
                  </a:lnTo>
                  <a:lnTo>
                    <a:pt x="906004" y="1056466"/>
                  </a:lnTo>
                  <a:lnTo>
                    <a:pt x="856583" y="1041797"/>
                  </a:lnTo>
                  <a:lnTo>
                    <a:pt x="800578" y="957422"/>
                  </a:lnTo>
                  <a:lnTo>
                    <a:pt x="830227" y="1096816"/>
                  </a:lnTo>
                  <a:lnTo>
                    <a:pt x="800578" y="1188520"/>
                  </a:lnTo>
                  <a:lnTo>
                    <a:pt x="830227" y="1316910"/>
                  </a:lnTo>
                  <a:lnTo>
                    <a:pt x="846700" y="1404949"/>
                  </a:lnTo>
                  <a:lnTo>
                    <a:pt x="767630" y="1397621"/>
                  </a:lnTo>
                  <a:lnTo>
                    <a:pt x="764339" y="1342592"/>
                  </a:lnTo>
                  <a:lnTo>
                    <a:pt x="751156" y="1294902"/>
                  </a:lnTo>
                  <a:lnTo>
                    <a:pt x="761039" y="1159173"/>
                  </a:lnTo>
                  <a:lnTo>
                    <a:pt x="744565" y="1140841"/>
                  </a:lnTo>
                  <a:lnTo>
                    <a:pt x="741274" y="1093151"/>
                  </a:lnTo>
                  <a:lnTo>
                    <a:pt x="705035" y="898729"/>
                  </a:lnTo>
                  <a:lnTo>
                    <a:pt x="635848" y="895065"/>
                  </a:lnTo>
                  <a:lnTo>
                    <a:pt x="645730" y="939079"/>
                  </a:lnTo>
                  <a:lnTo>
                    <a:pt x="632556" y="1005112"/>
                  </a:lnTo>
                  <a:lnTo>
                    <a:pt x="652322" y="1162848"/>
                  </a:lnTo>
                  <a:lnTo>
                    <a:pt x="606200" y="1173852"/>
                  </a:lnTo>
                  <a:lnTo>
                    <a:pt x="602900" y="1063805"/>
                  </a:lnTo>
                  <a:lnTo>
                    <a:pt x="583134" y="902393"/>
                  </a:lnTo>
                  <a:lnTo>
                    <a:pt x="579844" y="1085812"/>
                  </a:lnTo>
                  <a:lnTo>
                    <a:pt x="593017" y="1166513"/>
                  </a:lnTo>
                  <a:lnTo>
                    <a:pt x="583134" y="1232545"/>
                  </a:lnTo>
                  <a:lnTo>
                    <a:pt x="602900" y="1316910"/>
                  </a:lnTo>
                  <a:lnTo>
                    <a:pt x="635848" y="1419628"/>
                  </a:lnTo>
                  <a:lnTo>
                    <a:pt x="543604" y="1426957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469850" y="2283816"/>
            <a:ext cx="1113367" cy="2047240"/>
            <a:chOff x="5602387" y="1712862"/>
            <a:chExt cx="835025" cy="1535430"/>
          </a:xfrm>
        </p:grpSpPr>
        <p:sp>
          <p:nvSpPr>
            <p:cNvPr id="47" name="object 47"/>
            <p:cNvSpPr/>
            <p:nvPr/>
          </p:nvSpPr>
          <p:spPr>
            <a:xfrm>
              <a:off x="5607149" y="2034144"/>
              <a:ext cx="509270" cy="1209040"/>
            </a:xfrm>
            <a:custGeom>
              <a:avLst/>
              <a:gdLst/>
              <a:ahLst/>
              <a:cxnLst/>
              <a:rect l="l" t="t" r="r" b="b"/>
              <a:pathLst>
                <a:path w="509270" h="1209039">
                  <a:moveTo>
                    <a:pt x="508780" y="1208980"/>
                  </a:moveTo>
                  <a:lnTo>
                    <a:pt x="0" y="1208980"/>
                  </a:lnTo>
                  <a:lnTo>
                    <a:pt x="0" y="0"/>
                  </a:lnTo>
                  <a:lnTo>
                    <a:pt x="508780" y="0"/>
                  </a:lnTo>
                  <a:lnTo>
                    <a:pt x="508780" y="120898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115930" y="1717625"/>
              <a:ext cx="316865" cy="1525905"/>
            </a:xfrm>
            <a:custGeom>
              <a:avLst/>
              <a:gdLst/>
              <a:ahLst/>
              <a:cxnLst/>
              <a:rect l="l" t="t" r="r" b="b"/>
              <a:pathLst>
                <a:path w="316864" h="1525905">
                  <a:moveTo>
                    <a:pt x="0" y="1525499"/>
                  </a:moveTo>
                  <a:lnTo>
                    <a:pt x="0" y="316519"/>
                  </a:lnTo>
                  <a:lnTo>
                    <a:pt x="316519" y="0"/>
                  </a:lnTo>
                  <a:lnTo>
                    <a:pt x="316519" y="1208980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7149" y="1717625"/>
              <a:ext cx="825500" cy="316865"/>
            </a:xfrm>
            <a:custGeom>
              <a:avLst/>
              <a:gdLst/>
              <a:ahLst/>
              <a:cxnLst/>
              <a:rect l="l" t="t" r="r" b="b"/>
              <a:pathLst>
                <a:path w="825500" h="316864">
                  <a:moveTo>
                    <a:pt x="508780" y="316519"/>
                  </a:moveTo>
                  <a:lnTo>
                    <a:pt x="0" y="316519"/>
                  </a:lnTo>
                  <a:lnTo>
                    <a:pt x="316519" y="0"/>
                  </a:lnTo>
                  <a:lnTo>
                    <a:pt x="825299" y="0"/>
                  </a:lnTo>
                  <a:lnTo>
                    <a:pt x="508780" y="31651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607149" y="1717625"/>
              <a:ext cx="825500" cy="1525905"/>
            </a:xfrm>
            <a:custGeom>
              <a:avLst/>
              <a:gdLst/>
              <a:ahLst/>
              <a:cxnLst/>
              <a:rect l="l" t="t" r="r" b="b"/>
              <a:pathLst>
                <a:path w="825500" h="1525905">
                  <a:moveTo>
                    <a:pt x="0" y="316519"/>
                  </a:moveTo>
                  <a:lnTo>
                    <a:pt x="316519" y="0"/>
                  </a:lnTo>
                  <a:lnTo>
                    <a:pt x="825299" y="0"/>
                  </a:lnTo>
                  <a:lnTo>
                    <a:pt x="825299" y="1208980"/>
                  </a:lnTo>
                  <a:lnTo>
                    <a:pt x="508780" y="1525499"/>
                  </a:lnTo>
                  <a:lnTo>
                    <a:pt x="0" y="1525499"/>
                  </a:lnTo>
                  <a:lnTo>
                    <a:pt x="0" y="316519"/>
                  </a:lnTo>
                  <a:close/>
                </a:path>
                <a:path w="825500" h="1525905">
                  <a:moveTo>
                    <a:pt x="0" y="316519"/>
                  </a:moveTo>
                  <a:lnTo>
                    <a:pt x="508780" y="316519"/>
                  </a:lnTo>
                  <a:lnTo>
                    <a:pt x="825299" y="0"/>
                  </a:lnTo>
                </a:path>
                <a:path w="825500" h="1525905">
                  <a:moveTo>
                    <a:pt x="508780" y="316519"/>
                  </a:moveTo>
                  <a:lnTo>
                    <a:pt x="508780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432894" y="4549251"/>
            <a:ext cx="10998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31230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Scores: </a:t>
            </a:r>
            <a:r>
              <a:rPr sz="1867" dirty="0">
                <a:latin typeface="Arial"/>
                <a:cs typeface="Arial"/>
              </a:rPr>
              <a:t>C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787399" y="3401745"/>
            <a:ext cx="474980" cy="110067"/>
            <a:chOff x="6590549" y="2551309"/>
            <a:chExt cx="356235" cy="82550"/>
          </a:xfrm>
        </p:grpSpPr>
        <p:sp>
          <p:nvSpPr>
            <p:cNvPr id="53" name="object 53"/>
            <p:cNvSpPr/>
            <p:nvPr/>
          </p:nvSpPr>
          <p:spPr>
            <a:xfrm>
              <a:off x="6590549" y="2592300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0824" y="2551309"/>
              <a:ext cx="105500" cy="8198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602040" y="3056683"/>
            <a:ext cx="824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argmax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58</a:t>
            </a:fld>
            <a:endParaRPr spc="-33" dirty="0"/>
          </a:p>
        </p:txBody>
      </p:sp>
      <p:sp>
        <p:nvSpPr>
          <p:cNvPr id="56" name="object 56"/>
          <p:cNvSpPr txBox="1"/>
          <p:nvPr/>
        </p:nvSpPr>
        <p:spPr>
          <a:xfrm>
            <a:off x="10265223" y="4495251"/>
            <a:ext cx="1271692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 marR="6773" indent="-29717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Predictions: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915469" y="1161247"/>
            <a:ext cx="5552439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Design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network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with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only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convolutional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layers </a:t>
            </a:r>
            <a:r>
              <a:rPr sz="1867" dirty="0">
                <a:latin typeface="Arial"/>
                <a:cs typeface="Arial"/>
              </a:rPr>
              <a:t>without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downsampling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operators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to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make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predictions </a:t>
            </a:r>
            <a:r>
              <a:rPr sz="1867" dirty="0">
                <a:latin typeface="Arial"/>
                <a:cs typeface="Arial"/>
              </a:rPr>
              <a:t>for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pixels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all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once!</a:t>
            </a:r>
            <a:endParaRPr sz="1867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50133" y="5224451"/>
            <a:ext cx="2997200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Problem: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convolutions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at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original</a:t>
            </a:r>
            <a:r>
              <a:rPr sz="1867" spc="-5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r>
              <a:rPr sz="1867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resolution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will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very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expensive</a:t>
            </a:r>
            <a:r>
              <a:rPr sz="1867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33" dirty="0">
                <a:solidFill>
                  <a:srgbClr val="FF0000"/>
                </a:solidFill>
                <a:latin typeface="Arial"/>
                <a:cs typeface="Arial"/>
              </a:rPr>
              <a:t>...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1784" y="2232616"/>
            <a:ext cx="5307753" cy="2047240"/>
            <a:chOff x="2401337" y="1674462"/>
            <a:chExt cx="3980815" cy="1535430"/>
          </a:xfrm>
        </p:grpSpPr>
        <p:sp>
          <p:nvSpPr>
            <p:cNvPr id="3" name="object 3"/>
            <p:cNvSpPr/>
            <p:nvPr/>
          </p:nvSpPr>
          <p:spPr>
            <a:xfrm>
              <a:off x="24061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4887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4061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4061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5585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411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585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85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6050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38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19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56050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69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56050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69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69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69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060850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86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0850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060850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56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6134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56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56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088" y="2408345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5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54" y="0"/>
                  </a:lnTo>
                  <a:lnTo>
                    <a:pt x="49075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147842" y="2248699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9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159645" y="366854"/>
                  </a:lnTo>
                  <a:lnTo>
                    <a:pt x="0" y="526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088" y="2248699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54" y="159645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650399" y="0"/>
                  </a:lnTo>
                  <a:lnTo>
                    <a:pt x="490754" y="15964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088" y="2248699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5"/>
                  </a:moveTo>
                  <a:lnTo>
                    <a:pt x="159645" y="0"/>
                  </a:lnTo>
                  <a:lnTo>
                    <a:pt x="650399" y="0"/>
                  </a:lnTo>
                  <a:lnTo>
                    <a:pt x="650399" y="366854"/>
                  </a:lnTo>
                  <a:lnTo>
                    <a:pt x="490754" y="526499"/>
                  </a:lnTo>
                  <a:lnTo>
                    <a:pt x="0" y="526499"/>
                  </a:lnTo>
                  <a:lnTo>
                    <a:pt x="0" y="159645"/>
                  </a:lnTo>
                  <a:close/>
                </a:path>
                <a:path w="650875" h="527050">
                  <a:moveTo>
                    <a:pt x="0" y="159645"/>
                  </a:moveTo>
                  <a:lnTo>
                    <a:pt x="490754" y="159645"/>
                  </a:lnTo>
                  <a:lnTo>
                    <a:pt x="650399" y="0"/>
                  </a:lnTo>
                </a:path>
                <a:path w="650875" h="527050">
                  <a:moveTo>
                    <a:pt x="490754" y="159645"/>
                  </a:moveTo>
                  <a:lnTo>
                    <a:pt x="490754" y="526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194412" y="2408345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5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54" y="0"/>
                  </a:lnTo>
                  <a:lnTo>
                    <a:pt x="49075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685167" y="2248699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9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159645" y="366854"/>
                  </a:lnTo>
                  <a:lnTo>
                    <a:pt x="0" y="526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194412" y="2248699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54" y="159645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650399" y="0"/>
                  </a:lnTo>
                  <a:lnTo>
                    <a:pt x="490754" y="15964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194412" y="2248699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5"/>
                  </a:moveTo>
                  <a:lnTo>
                    <a:pt x="159645" y="0"/>
                  </a:lnTo>
                  <a:lnTo>
                    <a:pt x="650399" y="0"/>
                  </a:lnTo>
                  <a:lnTo>
                    <a:pt x="650399" y="366854"/>
                  </a:lnTo>
                  <a:lnTo>
                    <a:pt x="490754" y="526499"/>
                  </a:lnTo>
                  <a:lnTo>
                    <a:pt x="0" y="526499"/>
                  </a:lnTo>
                  <a:lnTo>
                    <a:pt x="0" y="159645"/>
                  </a:lnTo>
                  <a:close/>
                </a:path>
                <a:path w="650875" h="527050">
                  <a:moveTo>
                    <a:pt x="0" y="159645"/>
                  </a:moveTo>
                  <a:lnTo>
                    <a:pt x="490754" y="159645"/>
                  </a:lnTo>
                  <a:lnTo>
                    <a:pt x="650399" y="0"/>
                  </a:lnTo>
                </a:path>
                <a:path w="650875" h="527050">
                  <a:moveTo>
                    <a:pt x="490754" y="159645"/>
                  </a:moveTo>
                  <a:lnTo>
                    <a:pt x="490754" y="526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134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2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34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34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1182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3660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1182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182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4230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08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4230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4230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8351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177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8351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51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875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0701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9875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9875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38436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Fully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Convolutional</a:t>
            </a:r>
            <a:endParaRPr sz="3733"/>
          </a:p>
        </p:txBody>
      </p:sp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367" y="2631619"/>
            <a:ext cx="2393100" cy="1594764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20608" y="4360851"/>
            <a:ext cx="106087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Input: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67" dirty="0">
                <a:latin typeface="Arial"/>
                <a:cs typeface="Arial"/>
              </a:rPr>
              <a:t>3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540338" y="2320150"/>
            <a:ext cx="2581485" cy="1917700"/>
            <a:chOff x="7155253" y="1740112"/>
            <a:chExt cx="1936114" cy="1438275"/>
          </a:xfrm>
        </p:grpSpPr>
        <p:sp>
          <p:nvSpPr>
            <p:cNvPr id="55" name="object 55"/>
            <p:cNvSpPr/>
            <p:nvPr/>
          </p:nvSpPr>
          <p:spPr>
            <a:xfrm>
              <a:off x="7155253" y="1743787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8"/>
                  </a:moveTo>
                  <a:lnTo>
                    <a:pt x="0" y="1427008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8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157160" y="2283019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90"/>
                  </a:moveTo>
                  <a:lnTo>
                    <a:pt x="0" y="0"/>
                  </a:lnTo>
                  <a:lnTo>
                    <a:pt x="56003" y="7339"/>
                  </a:lnTo>
                  <a:lnTo>
                    <a:pt x="36239" y="29346"/>
                  </a:lnTo>
                  <a:lnTo>
                    <a:pt x="181195" y="69696"/>
                  </a:lnTo>
                  <a:lnTo>
                    <a:pt x="154839" y="7339"/>
                  </a:lnTo>
                  <a:lnTo>
                    <a:pt x="329452" y="62357"/>
                  </a:lnTo>
                  <a:lnTo>
                    <a:pt x="1512188" y="194422"/>
                  </a:lnTo>
                  <a:lnTo>
                    <a:pt x="1927301" y="227433"/>
                  </a:lnTo>
                  <a:lnTo>
                    <a:pt x="1930592" y="887725"/>
                  </a:lnTo>
                  <a:lnTo>
                    <a:pt x="0" y="89139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7160450" y="1740112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302" y="785007"/>
                  </a:moveTo>
                  <a:lnTo>
                    <a:pt x="0" y="740992"/>
                  </a:lnTo>
                  <a:lnTo>
                    <a:pt x="0" y="73361"/>
                  </a:lnTo>
                  <a:lnTo>
                    <a:pt x="39539" y="36685"/>
                  </a:lnTo>
                  <a:lnTo>
                    <a:pt x="32948" y="0"/>
                  </a:lnTo>
                  <a:lnTo>
                    <a:pt x="1162971" y="0"/>
                  </a:lnTo>
                  <a:lnTo>
                    <a:pt x="1146496" y="36685"/>
                  </a:lnTo>
                  <a:lnTo>
                    <a:pt x="1162971" y="99043"/>
                  </a:lnTo>
                  <a:lnTo>
                    <a:pt x="1202510" y="183418"/>
                  </a:lnTo>
                  <a:lnTo>
                    <a:pt x="1136614" y="190747"/>
                  </a:lnTo>
                  <a:lnTo>
                    <a:pt x="1100374" y="249440"/>
                  </a:lnTo>
                  <a:lnTo>
                    <a:pt x="1080610" y="330141"/>
                  </a:lnTo>
                  <a:lnTo>
                    <a:pt x="952118" y="348483"/>
                  </a:lnTo>
                  <a:lnTo>
                    <a:pt x="981774" y="425519"/>
                  </a:lnTo>
                  <a:lnTo>
                    <a:pt x="1304635" y="542906"/>
                  </a:lnTo>
                  <a:lnTo>
                    <a:pt x="1301345" y="484213"/>
                  </a:lnTo>
                  <a:lnTo>
                    <a:pt x="1330992" y="385169"/>
                  </a:lnTo>
                  <a:lnTo>
                    <a:pt x="1360640" y="476873"/>
                  </a:lnTo>
                  <a:lnTo>
                    <a:pt x="1393588" y="377830"/>
                  </a:lnTo>
                  <a:lnTo>
                    <a:pt x="1423245" y="454866"/>
                  </a:lnTo>
                  <a:lnTo>
                    <a:pt x="1396889" y="550245"/>
                  </a:lnTo>
                  <a:lnTo>
                    <a:pt x="1548436" y="377830"/>
                  </a:lnTo>
                  <a:lnTo>
                    <a:pt x="1660445" y="440198"/>
                  </a:lnTo>
                  <a:lnTo>
                    <a:pt x="1680219" y="388834"/>
                  </a:lnTo>
                  <a:lnTo>
                    <a:pt x="1709867" y="491552"/>
                  </a:lnTo>
                  <a:lnTo>
                    <a:pt x="1755989" y="469534"/>
                  </a:lnTo>
                  <a:lnTo>
                    <a:pt x="1805410" y="506220"/>
                  </a:lnTo>
                  <a:lnTo>
                    <a:pt x="1854823" y="447527"/>
                  </a:lnTo>
                  <a:lnTo>
                    <a:pt x="1927302" y="447527"/>
                  </a:lnTo>
                  <a:lnTo>
                    <a:pt x="1927302" y="785007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7384477" y="1751116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604" y="1426957"/>
                  </a:moveTo>
                  <a:lnTo>
                    <a:pt x="520539" y="1247213"/>
                  </a:lnTo>
                  <a:lnTo>
                    <a:pt x="484300" y="1111494"/>
                  </a:lnTo>
                  <a:lnTo>
                    <a:pt x="467826" y="957422"/>
                  </a:lnTo>
                  <a:lnTo>
                    <a:pt x="405229" y="1063805"/>
                  </a:lnTo>
                  <a:lnTo>
                    <a:pt x="375582" y="1041797"/>
                  </a:lnTo>
                  <a:lnTo>
                    <a:pt x="398638" y="1140841"/>
                  </a:lnTo>
                  <a:lnTo>
                    <a:pt x="359109" y="1155509"/>
                  </a:lnTo>
                  <a:lnTo>
                    <a:pt x="329461" y="1148170"/>
                  </a:lnTo>
                  <a:lnTo>
                    <a:pt x="332752" y="1074808"/>
                  </a:lnTo>
                  <a:lnTo>
                    <a:pt x="326160" y="983104"/>
                  </a:lnTo>
                  <a:lnTo>
                    <a:pt x="299804" y="917072"/>
                  </a:lnTo>
                  <a:lnTo>
                    <a:pt x="293212" y="964761"/>
                  </a:lnTo>
                  <a:lnTo>
                    <a:pt x="306395" y="1063805"/>
                  </a:lnTo>
                  <a:lnTo>
                    <a:pt x="296512" y="1151844"/>
                  </a:lnTo>
                  <a:lnTo>
                    <a:pt x="309687" y="1206863"/>
                  </a:lnTo>
                  <a:lnTo>
                    <a:pt x="270156" y="1195859"/>
                  </a:lnTo>
                  <a:lnTo>
                    <a:pt x="270156" y="1324249"/>
                  </a:lnTo>
                  <a:lnTo>
                    <a:pt x="273447" y="1423292"/>
                  </a:lnTo>
                  <a:lnTo>
                    <a:pt x="164729" y="1415953"/>
                  </a:lnTo>
                  <a:lnTo>
                    <a:pt x="187795" y="1335253"/>
                  </a:lnTo>
                  <a:lnTo>
                    <a:pt x="214152" y="1221541"/>
                  </a:lnTo>
                  <a:lnTo>
                    <a:pt x="210852" y="1122498"/>
                  </a:lnTo>
                  <a:lnTo>
                    <a:pt x="207560" y="994108"/>
                  </a:lnTo>
                  <a:lnTo>
                    <a:pt x="177904" y="851040"/>
                  </a:lnTo>
                  <a:lnTo>
                    <a:pt x="135082" y="803350"/>
                  </a:lnTo>
                  <a:lnTo>
                    <a:pt x="108726" y="660292"/>
                  </a:lnTo>
                  <a:lnTo>
                    <a:pt x="115308" y="539241"/>
                  </a:lnTo>
                  <a:lnTo>
                    <a:pt x="125199" y="476874"/>
                  </a:lnTo>
                  <a:lnTo>
                    <a:pt x="112016" y="381505"/>
                  </a:lnTo>
                  <a:lnTo>
                    <a:pt x="141664" y="337480"/>
                  </a:lnTo>
                  <a:lnTo>
                    <a:pt x="105425" y="330141"/>
                  </a:lnTo>
                  <a:lnTo>
                    <a:pt x="36248" y="260444"/>
                  </a:lnTo>
                  <a:lnTo>
                    <a:pt x="0" y="190747"/>
                  </a:lnTo>
                  <a:lnTo>
                    <a:pt x="42829" y="143068"/>
                  </a:lnTo>
                  <a:lnTo>
                    <a:pt x="128491" y="139393"/>
                  </a:lnTo>
                  <a:lnTo>
                    <a:pt x="230616" y="179743"/>
                  </a:lnTo>
                  <a:lnTo>
                    <a:pt x="260273" y="113721"/>
                  </a:lnTo>
                  <a:lnTo>
                    <a:pt x="319569" y="22007"/>
                  </a:lnTo>
                  <a:lnTo>
                    <a:pt x="424995" y="0"/>
                  </a:lnTo>
                  <a:lnTo>
                    <a:pt x="500773" y="7339"/>
                  </a:lnTo>
                  <a:lnTo>
                    <a:pt x="543604" y="66032"/>
                  </a:lnTo>
                  <a:lnTo>
                    <a:pt x="556778" y="113721"/>
                  </a:lnTo>
                  <a:lnTo>
                    <a:pt x="589726" y="161400"/>
                  </a:lnTo>
                  <a:lnTo>
                    <a:pt x="596317" y="209090"/>
                  </a:lnTo>
                  <a:lnTo>
                    <a:pt x="645730" y="172415"/>
                  </a:lnTo>
                  <a:lnTo>
                    <a:pt x="714917" y="183418"/>
                  </a:lnTo>
                  <a:lnTo>
                    <a:pt x="767630" y="227433"/>
                  </a:lnTo>
                  <a:lnTo>
                    <a:pt x="754448" y="271458"/>
                  </a:lnTo>
                  <a:lnTo>
                    <a:pt x="645730" y="374166"/>
                  </a:lnTo>
                  <a:lnTo>
                    <a:pt x="569961" y="385169"/>
                  </a:lnTo>
                  <a:lnTo>
                    <a:pt x="566661" y="447527"/>
                  </a:lnTo>
                  <a:lnTo>
                    <a:pt x="662204" y="410851"/>
                  </a:lnTo>
                  <a:lnTo>
                    <a:pt x="744565" y="410851"/>
                  </a:lnTo>
                  <a:lnTo>
                    <a:pt x="840109" y="355823"/>
                  </a:lnTo>
                  <a:lnTo>
                    <a:pt x="919178" y="385169"/>
                  </a:lnTo>
                  <a:lnTo>
                    <a:pt x="965300" y="432859"/>
                  </a:lnTo>
                  <a:lnTo>
                    <a:pt x="1090491" y="506220"/>
                  </a:lnTo>
                  <a:lnTo>
                    <a:pt x="1202509" y="443862"/>
                  </a:lnTo>
                  <a:lnTo>
                    <a:pt x="1255223" y="557584"/>
                  </a:lnTo>
                  <a:lnTo>
                    <a:pt x="1314527" y="550245"/>
                  </a:lnTo>
                  <a:lnTo>
                    <a:pt x="1380414" y="586921"/>
                  </a:lnTo>
                  <a:lnTo>
                    <a:pt x="1363940" y="645614"/>
                  </a:lnTo>
                  <a:lnTo>
                    <a:pt x="1304635" y="660292"/>
                  </a:lnTo>
                  <a:lnTo>
                    <a:pt x="1288170" y="722650"/>
                  </a:lnTo>
                  <a:lnTo>
                    <a:pt x="1373823" y="953758"/>
                  </a:lnTo>
                  <a:lnTo>
                    <a:pt x="1360648" y="994108"/>
                  </a:lnTo>
                  <a:lnTo>
                    <a:pt x="1284870" y="1034458"/>
                  </a:lnTo>
                  <a:lnTo>
                    <a:pt x="1222274" y="994108"/>
                  </a:lnTo>
                  <a:lnTo>
                    <a:pt x="1074017" y="931740"/>
                  </a:lnTo>
                  <a:lnTo>
                    <a:pt x="1060844" y="979430"/>
                  </a:lnTo>
                  <a:lnTo>
                    <a:pt x="1024604" y="953758"/>
                  </a:lnTo>
                  <a:lnTo>
                    <a:pt x="1021313" y="1107819"/>
                  </a:lnTo>
                  <a:lnTo>
                    <a:pt x="1018013" y="1210538"/>
                  </a:lnTo>
                  <a:lnTo>
                    <a:pt x="1070727" y="1349931"/>
                  </a:lnTo>
                  <a:lnTo>
                    <a:pt x="1057552" y="1397621"/>
                  </a:lnTo>
                  <a:lnTo>
                    <a:pt x="1008130" y="1390281"/>
                  </a:lnTo>
                  <a:lnTo>
                    <a:pt x="985066" y="1338927"/>
                  </a:lnTo>
                  <a:lnTo>
                    <a:pt x="971891" y="1210538"/>
                  </a:lnTo>
                  <a:lnTo>
                    <a:pt x="945535" y="1126162"/>
                  </a:lnTo>
                  <a:lnTo>
                    <a:pt x="942244" y="1001437"/>
                  </a:lnTo>
                  <a:lnTo>
                    <a:pt x="906004" y="1056466"/>
                  </a:lnTo>
                  <a:lnTo>
                    <a:pt x="856583" y="1041797"/>
                  </a:lnTo>
                  <a:lnTo>
                    <a:pt x="800578" y="957422"/>
                  </a:lnTo>
                  <a:lnTo>
                    <a:pt x="830227" y="1096816"/>
                  </a:lnTo>
                  <a:lnTo>
                    <a:pt x="800578" y="1188520"/>
                  </a:lnTo>
                  <a:lnTo>
                    <a:pt x="830227" y="1316910"/>
                  </a:lnTo>
                  <a:lnTo>
                    <a:pt x="846700" y="1404949"/>
                  </a:lnTo>
                  <a:lnTo>
                    <a:pt x="767630" y="1397621"/>
                  </a:lnTo>
                  <a:lnTo>
                    <a:pt x="764339" y="1342592"/>
                  </a:lnTo>
                  <a:lnTo>
                    <a:pt x="751156" y="1294902"/>
                  </a:lnTo>
                  <a:lnTo>
                    <a:pt x="761039" y="1159173"/>
                  </a:lnTo>
                  <a:lnTo>
                    <a:pt x="744565" y="1140841"/>
                  </a:lnTo>
                  <a:lnTo>
                    <a:pt x="741274" y="1093151"/>
                  </a:lnTo>
                  <a:lnTo>
                    <a:pt x="705035" y="898729"/>
                  </a:lnTo>
                  <a:lnTo>
                    <a:pt x="635848" y="895065"/>
                  </a:lnTo>
                  <a:lnTo>
                    <a:pt x="645730" y="939079"/>
                  </a:lnTo>
                  <a:lnTo>
                    <a:pt x="632556" y="1005112"/>
                  </a:lnTo>
                  <a:lnTo>
                    <a:pt x="652322" y="1162848"/>
                  </a:lnTo>
                  <a:lnTo>
                    <a:pt x="606200" y="1173852"/>
                  </a:lnTo>
                  <a:lnTo>
                    <a:pt x="602900" y="1063805"/>
                  </a:lnTo>
                  <a:lnTo>
                    <a:pt x="583134" y="902393"/>
                  </a:lnTo>
                  <a:lnTo>
                    <a:pt x="579844" y="1085812"/>
                  </a:lnTo>
                  <a:lnTo>
                    <a:pt x="593017" y="1166513"/>
                  </a:lnTo>
                  <a:lnTo>
                    <a:pt x="583134" y="1232545"/>
                  </a:lnTo>
                  <a:lnTo>
                    <a:pt x="602900" y="1316910"/>
                  </a:lnTo>
                  <a:lnTo>
                    <a:pt x="635848" y="1419628"/>
                  </a:lnTo>
                  <a:lnTo>
                    <a:pt x="543604" y="1426957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265223" y="4495251"/>
            <a:ext cx="1271692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 marR="6773" indent="-29717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Predictions: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43867" y="1303251"/>
            <a:ext cx="585470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Design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network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bunch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of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convolutional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layers,</a:t>
            </a:r>
            <a:r>
              <a:rPr sz="1867" spc="-27" dirty="0">
                <a:latin typeface="Arial"/>
                <a:cs typeface="Arial"/>
              </a:rPr>
              <a:t> with</a:t>
            </a:r>
            <a:endParaRPr sz="1867">
              <a:latin typeface="Arial"/>
              <a:cs typeface="Arial"/>
            </a:endParaRPr>
          </a:p>
          <a:p>
            <a:pPr marL="16933"/>
            <a:r>
              <a:rPr sz="1867" b="1" dirty="0">
                <a:solidFill>
                  <a:srgbClr val="FF0000"/>
                </a:solidFill>
                <a:latin typeface="Arial"/>
                <a:cs typeface="Arial"/>
              </a:rPr>
              <a:t>downsampling</a:t>
            </a:r>
            <a:r>
              <a:rPr sz="1867" b="1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and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0000FF"/>
                </a:solidFill>
                <a:latin typeface="Arial"/>
                <a:cs typeface="Arial"/>
              </a:rPr>
              <a:t>upsampling</a:t>
            </a:r>
            <a:r>
              <a:rPr sz="1867" b="1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inside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network!</a:t>
            </a:r>
            <a:endParaRPr sz="186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563971" y="4400885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82780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High-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1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H/2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W/2</a:t>
            </a:r>
            <a:endParaRPr sz="186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204509" y="4931320"/>
            <a:ext cx="121920" cy="20689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00" spc="2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033404" y="4478918"/>
            <a:ext cx="156125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High-</a:t>
            </a:r>
            <a:r>
              <a:rPr sz="1867" spc="-27" dirty="0">
                <a:latin typeface="Arial"/>
                <a:cs typeface="Arial"/>
              </a:rPr>
              <a:t>res: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67" dirty="0">
                <a:latin typeface="Arial"/>
                <a:cs typeface="Arial"/>
              </a:rPr>
              <a:t>D</a:t>
            </a:r>
            <a:r>
              <a:rPr sz="1867" spc="50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H/2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W/2</a:t>
            </a:r>
            <a:endParaRPr sz="1867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04537" y="2065262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95479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Med-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2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H/4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239737" y="2065262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95479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Med-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2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H/4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853071" y="3753985"/>
            <a:ext cx="166285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7732" marR="57572" indent="309026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Low-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3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H/4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W/4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826677" y="2239416"/>
            <a:ext cx="615527" cy="2047240"/>
            <a:chOff x="6620007" y="1679562"/>
            <a:chExt cx="461645" cy="1535430"/>
          </a:xfrm>
        </p:grpSpPr>
        <p:sp>
          <p:nvSpPr>
            <p:cNvPr id="68" name="object 68"/>
            <p:cNvSpPr/>
            <p:nvPr/>
          </p:nvSpPr>
          <p:spPr>
            <a:xfrm>
              <a:off x="6624770" y="1857714"/>
              <a:ext cx="278765" cy="1352550"/>
            </a:xfrm>
            <a:custGeom>
              <a:avLst/>
              <a:gdLst/>
              <a:ahLst/>
              <a:cxnLst/>
              <a:rect l="l" t="t" r="r" b="b"/>
              <a:pathLst>
                <a:path w="278765" h="1352550">
                  <a:moveTo>
                    <a:pt x="278710" y="1352110"/>
                  </a:moveTo>
                  <a:lnTo>
                    <a:pt x="0" y="1352110"/>
                  </a:lnTo>
                  <a:lnTo>
                    <a:pt x="0" y="0"/>
                  </a:lnTo>
                  <a:lnTo>
                    <a:pt x="278710" y="0"/>
                  </a:lnTo>
                  <a:lnTo>
                    <a:pt x="278710" y="13521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6903480" y="1684324"/>
              <a:ext cx="173990" cy="1525905"/>
            </a:xfrm>
            <a:custGeom>
              <a:avLst/>
              <a:gdLst/>
              <a:ahLst/>
              <a:cxnLst/>
              <a:rect l="l" t="t" r="r" b="b"/>
              <a:pathLst>
                <a:path w="173990" h="1525905">
                  <a:moveTo>
                    <a:pt x="0" y="1525499"/>
                  </a:moveTo>
                  <a:lnTo>
                    <a:pt x="0" y="173389"/>
                  </a:lnTo>
                  <a:lnTo>
                    <a:pt x="173389" y="0"/>
                  </a:lnTo>
                  <a:lnTo>
                    <a:pt x="173389" y="1352110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6624770" y="1684324"/>
              <a:ext cx="452120" cy="173990"/>
            </a:xfrm>
            <a:custGeom>
              <a:avLst/>
              <a:gdLst/>
              <a:ahLst/>
              <a:cxnLst/>
              <a:rect l="l" t="t" r="r" b="b"/>
              <a:pathLst>
                <a:path w="452120" h="173989">
                  <a:moveTo>
                    <a:pt x="278710" y="173389"/>
                  </a:moveTo>
                  <a:lnTo>
                    <a:pt x="0" y="173389"/>
                  </a:lnTo>
                  <a:lnTo>
                    <a:pt x="173389" y="0"/>
                  </a:lnTo>
                  <a:lnTo>
                    <a:pt x="452099" y="0"/>
                  </a:lnTo>
                  <a:lnTo>
                    <a:pt x="278710" y="1733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6624770" y="1684324"/>
              <a:ext cx="452120" cy="1525905"/>
            </a:xfrm>
            <a:custGeom>
              <a:avLst/>
              <a:gdLst/>
              <a:ahLst/>
              <a:cxnLst/>
              <a:rect l="l" t="t" r="r" b="b"/>
              <a:pathLst>
                <a:path w="452120" h="1525905">
                  <a:moveTo>
                    <a:pt x="0" y="173389"/>
                  </a:moveTo>
                  <a:lnTo>
                    <a:pt x="173389" y="0"/>
                  </a:lnTo>
                  <a:lnTo>
                    <a:pt x="452099" y="0"/>
                  </a:lnTo>
                  <a:lnTo>
                    <a:pt x="452099" y="1352110"/>
                  </a:lnTo>
                  <a:lnTo>
                    <a:pt x="278710" y="1525499"/>
                  </a:lnTo>
                  <a:lnTo>
                    <a:pt x="0" y="1525499"/>
                  </a:lnTo>
                  <a:lnTo>
                    <a:pt x="0" y="173389"/>
                  </a:lnTo>
                  <a:close/>
                </a:path>
                <a:path w="452120" h="1525905">
                  <a:moveTo>
                    <a:pt x="0" y="173389"/>
                  </a:moveTo>
                  <a:lnTo>
                    <a:pt x="278710" y="173389"/>
                  </a:lnTo>
                  <a:lnTo>
                    <a:pt x="452099" y="0"/>
                  </a:lnTo>
                </a:path>
                <a:path w="452120" h="1525905">
                  <a:moveTo>
                    <a:pt x="278710" y="173389"/>
                  </a:moveTo>
                  <a:lnTo>
                    <a:pt x="278710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8582070" y="4403251"/>
            <a:ext cx="10998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8834" y="5737281"/>
            <a:ext cx="6159500" cy="35834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dirty="0">
                <a:latin typeface="Arial"/>
                <a:cs typeface="Arial"/>
              </a:rPr>
              <a:t>Long,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Shelhamer,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and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Darrell,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“Fully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Convolutional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Networks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Semantic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Segmentation”,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CVPR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27" dirty="0">
                <a:latin typeface="Arial"/>
                <a:cs typeface="Arial"/>
              </a:rPr>
              <a:t>2015</a:t>
            </a:r>
            <a:endParaRPr sz="1067">
              <a:latin typeface="Arial"/>
              <a:cs typeface="Arial"/>
            </a:endParaRPr>
          </a:p>
          <a:p>
            <a:pPr marL="16933">
              <a:spcBef>
                <a:spcPts val="187"/>
              </a:spcBef>
            </a:pPr>
            <a:r>
              <a:rPr sz="1067" dirty="0">
                <a:latin typeface="Arial"/>
                <a:cs typeface="Arial"/>
              </a:rPr>
              <a:t>Noh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et al,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“Learning </a:t>
            </a:r>
            <a:r>
              <a:rPr sz="1067" spc="-13" dirty="0">
                <a:latin typeface="Arial"/>
                <a:cs typeface="Arial"/>
              </a:rPr>
              <a:t>Deconvolution</a:t>
            </a:r>
            <a:r>
              <a:rPr sz="1067" dirty="0">
                <a:latin typeface="Arial"/>
                <a:cs typeface="Arial"/>
              </a:rPr>
              <a:t> Network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 Semantic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Segmentation”,</a:t>
            </a:r>
            <a:r>
              <a:rPr sz="1067" dirty="0">
                <a:latin typeface="Arial"/>
                <a:cs typeface="Arial"/>
              </a:rPr>
              <a:t> ICCV </a:t>
            </a:r>
            <a:r>
              <a:rPr sz="1067" spc="-27" dirty="0">
                <a:latin typeface="Arial"/>
                <a:cs typeface="Arial"/>
              </a:rPr>
              <a:t>2015</a:t>
            </a:r>
            <a:endParaRPr sz="1067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76" name="object 76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59</a:t>
            </a:fld>
            <a:endParaRPr spc="-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euro4e-fig-12-08-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692697"/>
            <a:ext cx="7784592" cy="584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119658"/>
          </a:xfrm>
        </p:spPr>
        <p:txBody>
          <a:bodyPr/>
          <a:lstStyle/>
          <a:p>
            <a:r>
              <a:rPr lang="en-US" altLang="zh-CN" sz="2400" dirty="0">
                <a:latin typeface="Arial" charset="0"/>
                <a:ea typeface="宋体" charset="0"/>
              </a:rPr>
              <a:t>Preferred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  <a:r>
              <a:rPr lang="en-US" altLang="zh-CN" sz="2400" dirty="0">
                <a:latin typeface="Arial" charset="0"/>
                <a:ea typeface="宋体" charset="0"/>
              </a:rPr>
              <a:t>stimulus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  <a:r>
              <a:rPr lang="en-US" altLang="zh-CN" sz="2400" dirty="0">
                <a:latin typeface="Arial" charset="0"/>
                <a:ea typeface="宋体" charset="0"/>
              </a:rPr>
              <a:t>of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  <a:r>
              <a:rPr lang="en-US" altLang="zh-CN" sz="2400" dirty="0">
                <a:latin typeface="Arial" charset="0"/>
                <a:ea typeface="宋体" charset="0"/>
              </a:rPr>
              <a:t>a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  <a:r>
              <a:rPr lang="en-US" altLang="zh-CN" sz="2400" dirty="0">
                <a:latin typeface="Arial" charset="0"/>
                <a:ea typeface="宋体" charset="0"/>
              </a:rPr>
              <a:t>visual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  <a:r>
              <a:rPr lang="en-US" altLang="zh-CN" sz="2400" dirty="0">
                <a:latin typeface="Arial" charset="0"/>
                <a:ea typeface="宋体" charset="0"/>
              </a:rPr>
              <a:t>cortex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  <a:r>
              <a:rPr lang="en-US" altLang="zh-CN" sz="2400" dirty="0">
                <a:latin typeface="Arial" charset="0"/>
                <a:ea typeface="宋体" charset="0"/>
              </a:rPr>
              <a:t>neuron</a:t>
            </a:r>
            <a:endParaRPr lang="zh-CN" altLang="en-US" sz="2400" dirty="0">
              <a:latin typeface="Arial" charset="0"/>
              <a:ea typeface="宋体" charset="0"/>
            </a:endParaRPr>
          </a:p>
        </p:txBody>
      </p:sp>
      <p:pic>
        <p:nvPicPr>
          <p:cNvPr id="5" name="Picture 8" descr="Nobel Prize® medal - registered trademark of the Nobel Found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7568" y="5589240"/>
            <a:ext cx="503560" cy="50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999656" y="5733256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Nobel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(1981)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Hubel and Wiesel</a:t>
            </a:r>
            <a:r>
              <a:rPr kumimoji="1" lang="zh-CN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86466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1784" y="2232616"/>
            <a:ext cx="5307753" cy="2047240"/>
            <a:chOff x="2401337" y="1674462"/>
            <a:chExt cx="3980815" cy="1535430"/>
          </a:xfrm>
        </p:grpSpPr>
        <p:sp>
          <p:nvSpPr>
            <p:cNvPr id="3" name="object 3"/>
            <p:cNvSpPr/>
            <p:nvPr/>
          </p:nvSpPr>
          <p:spPr>
            <a:xfrm>
              <a:off x="24061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4887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4061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4061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5585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411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585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85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6050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38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19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56050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69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56050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69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69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69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060850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86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0850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060850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56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6134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56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56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088" y="2408345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5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54" y="0"/>
                  </a:lnTo>
                  <a:lnTo>
                    <a:pt x="49075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147842" y="2248699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9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159645" y="366854"/>
                  </a:lnTo>
                  <a:lnTo>
                    <a:pt x="0" y="526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088" y="2248699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54" y="159645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650399" y="0"/>
                  </a:lnTo>
                  <a:lnTo>
                    <a:pt x="490754" y="15964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088" y="2248699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5"/>
                  </a:moveTo>
                  <a:lnTo>
                    <a:pt x="159645" y="0"/>
                  </a:lnTo>
                  <a:lnTo>
                    <a:pt x="650399" y="0"/>
                  </a:lnTo>
                  <a:lnTo>
                    <a:pt x="650399" y="366854"/>
                  </a:lnTo>
                  <a:lnTo>
                    <a:pt x="490754" y="526499"/>
                  </a:lnTo>
                  <a:lnTo>
                    <a:pt x="0" y="526499"/>
                  </a:lnTo>
                  <a:lnTo>
                    <a:pt x="0" y="159645"/>
                  </a:lnTo>
                  <a:close/>
                </a:path>
                <a:path w="650875" h="527050">
                  <a:moveTo>
                    <a:pt x="0" y="159645"/>
                  </a:moveTo>
                  <a:lnTo>
                    <a:pt x="490754" y="159645"/>
                  </a:lnTo>
                  <a:lnTo>
                    <a:pt x="650399" y="0"/>
                  </a:lnTo>
                </a:path>
                <a:path w="650875" h="527050">
                  <a:moveTo>
                    <a:pt x="490754" y="159645"/>
                  </a:moveTo>
                  <a:lnTo>
                    <a:pt x="490754" y="526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194412" y="2408345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5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54" y="0"/>
                  </a:lnTo>
                  <a:lnTo>
                    <a:pt x="49075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685167" y="2248699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9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159645" y="366854"/>
                  </a:lnTo>
                  <a:lnTo>
                    <a:pt x="0" y="526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194412" y="2248699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54" y="159645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650399" y="0"/>
                  </a:lnTo>
                  <a:lnTo>
                    <a:pt x="490754" y="15964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194412" y="2248699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5"/>
                  </a:moveTo>
                  <a:lnTo>
                    <a:pt x="159645" y="0"/>
                  </a:lnTo>
                  <a:lnTo>
                    <a:pt x="650399" y="0"/>
                  </a:lnTo>
                  <a:lnTo>
                    <a:pt x="650399" y="366854"/>
                  </a:lnTo>
                  <a:lnTo>
                    <a:pt x="490754" y="526499"/>
                  </a:lnTo>
                  <a:lnTo>
                    <a:pt x="0" y="526499"/>
                  </a:lnTo>
                  <a:lnTo>
                    <a:pt x="0" y="159645"/>
                  </a:lnTo>
                  <a:close/>
                </a:path>
                <a:path w="650875" h="527050">
                  <a:moveTo>
                    <a:pt x="0" y="159645"/>
                  </a:moveTo>
                  <a:lnTo>
                    <a:pt x="490754" y="159645"/>
                  </a:lnTo>
                  <a:lnTo>
                    <a:pt x="650399" y="0"/>
                  </a:lnTo>
                </a:path>
                <a:path w="650875" h="527050">
                  <a:moveTo>
                    <a:pt x="490754" y="159645"/>
                  </a:moveTo>
                  <a:lnTo>
                    <a:pt x="490754" y="526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134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2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34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34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1182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3660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1182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182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4230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08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4230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4230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8351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177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8351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51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875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0701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9875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9875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38436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Fully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Convolutional</a:t>
            </a:r>
            <a:endParaRPr sz="3733"/>
          </a:p>
        </p:txBody>
      </p:sp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367" y="2631619"/>
            <a:ext cx="2393100" cy="1594764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20608" y="4360851"/>
            <a:ext cx="106087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Input: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67" dirty="0">
                <a:latin typeface="Arial"/>
                <a:cs typeface="Arial"/>
              </a:rPr>
              <a:t>3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540338" y="2320150"/>
            <a:ext cx="2581485" cy="1917700"/>
            <a:chOff x="7155253" y="1740112"/>
            <a:chExt cx="1936114" cy="1438275"/>
          </a:xfrm>
        </p:grpSpPr>
        <p:sp>
          <p:nvSpPr>
            <p:cNvPr id="55" name="object 55"/>
            <p:cNvSpPr/>
            <p:nvPr/>
          </p:nvSpPr>
          <p:spPr>
            <a:xfrm>
              <a:off x="7155253" y="1743787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8"/>
                  </a:moveTo>
                  <a:lnTo>
                    <a:pt x="0" y="1427008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8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157160" y="2283019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90"/>
                  </a:moveTo>
                  <a:lnTo>
                    <a:pt x="0" y="0"/>
                  </a:lnTo>
                  <a:lnTo>
                    <a:pt x="56003" y="7339"/>
                  </a:lnTo>
                  <a:lnTo>
                    <a:pt x="36239" y="29346"/>
                  </a:lnTo>
                  <a:lnTo>
                    <a:pt x="181195" y="69696"/>
                  </a:lnTo>
                  <a:lnTo>
                    <a:pt x="154839" y="7339"/>
                  </a:lnTo>
                  <a:lnTo>
                    <a:pt x="329452" y="62357"/>
                  </a:lnTo>
                  <a:lnTo>
                    <a:pt x="1512188" y="194422"/>
                  </a:lnTo>
                  <a:lnTo>
                    <a:pt x="1927301" y="227433"/>
                  </a:lnTo>
                  <a:lnTo>
                    <a:pt x="1930592" y="887725"/>
                  </a:lnTo>
                  <a:lnTo>
                    <a:pt x="0" y="89139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7160450" y="1740112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302" y="785007"/>
                  </a:moveTo>
                  <a:lnTo>
                    <a:pt x="0" y="740992"/>
                  </a:lnTo>
                  <a:lnTo>
                    <a:pt x="0" y="73361"/>
                  </a:lnTo>
                  <a:lnTo>
                    <a:pt x="39539" y="36685"/>
                  </a:lnTo>
                  <a:lnTo>
                    <a:pt x="32948" y="0"/>
                  </a:lnTo>
                  <a:lnTo>
                    <a:pt x="1162971" y="0"/>
                  </a:lnTo>
                  <a:lnTo>
                    <a:pt x="1146496" y="36685"/>
                  </a:lnTo>
                  <a:lnTo>
                    <a:pt x="1162971" y="99043"/>
                  </a:lnTo>
                  <a:lnTo>
                    <a:pt x="1202510" y="183418"/>
                  </a:lnTo>
                  <a:lnTo>
                    <a:pt x="1136614" y="190747"/>
                  </a:lnTo>
                  <a:lnTo>
                    <a:pt x="1100374" y="249440"/>
                  </a:lnTo>
                  <a:lnTo>
                    <a:pt x="1080610" y="330141"/>
                  </a:lnTo>
                  <a:lnTo>
                    <a:pt x="952118" y="348483"/>
                  </a:lnTo>
                  <a:lnTo>
                    <a:pt x="981774" y="425519"/>
                  </a:lnTo>
                  <a:lnTo>
                    <a:pt x="1304635" y="542906"/>
                  </a:lnTo>
                  <a:lnTo>
                    <a:pt x="1301345" y="484213"/>
                  </a:lnTo>
                  <a:lnTo>
                    <a:pt x="1330992" y="385169"/>
                  </a:lnTo>
                  <a:lnTo>
                    <a:pt x="1360640" y="476873"/>
                  </a:lnTo>
                  <a:lnTo>
                    <a:pt x="1393588" y="377830"/>
                  </a:lnTo>
                  <a:lnTo>
                    <a:pt x="1423245" y="454866"/>
                  </a:lnTo>
                  <a:lnTo>
                    <a:pt x="1396889" y="550245"/>
                  </a:lnTo>
                  <a:lnTo>
                    <a:pt x="1548436" y="377830"/>
                  </a:lnTo>
                  <a:lnTo>
                    <a:pt x="1660445" y="440198"/>
                  </a:lnTo>
                  <a:lnTo>
                    <a:pt x="1680219" y="388834"/>
                  </a:lnTo>
                  <a:lnTo>
                    <a:pt x="1709867" y="491552"/>
                  </a:lnTo>
                  <a:lnTo>
                    <a:pt x="1755989" y="469534"/>
                  </a:lnTo>
                  <a:lnTo>
                    <a:pt x="1805410" y="506220"/>
                  </a:lnTo>
                  <a:lnTo>
                    <a:pt x="1854823" y="447527"/>
                  </a:lnTo>
                  <a:lnTo>
                    <a:pt x="1927302" y="447527"/>
                  </a:lnTo>
                  <a:lnTo>
                    <a:pt x="1927302" y="785007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7384477" y="1751116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604" y="1426957"/>
                  </a:moveTo>
                  <a:lnTo>
                    <a:pt x="520539" y="1247213"/>
                  </a:lnTo>
                  <a:lnTo>
                    <a:pt x="484300" y="1111494"/>
                  </a:lnTo>
                  <a:lnTo>
                    <a:pt x="467826" y="957422"/>
                  </a:lnTo>
                  <a:lnTo>
                    <a:pt x="405229" y="1063805"/>
                  </a:lnTo>
                  <a:lnTo>
                    <a:pt x="375582" y="1041797"/>
                  </a:lnTo>
                  <a:lnTo>
                    <a:pt x="398638" y="1140841"/>
                  </a:lnTo>
                  <a:lnTo>
                    <a:pt x="359109" y="1155509"/>
                  </a:lnTo>
                  <a:lnTo>
                    <a:pt x="329461" y="1148170"/>
                  </a:lnTo>
                  <a:lnTo>
                    <a:pt x="332752" y="1074808"/>
                  </a:lnTo>
                  <a:lnTo>
                    <a:pt x="326160" y="983104"/>
                  </a:lnTo>
                  <a:lnTo>
                    <a:pt x="299804" y="917072"/>
                  </a:lnTo>
                  <a:lnTo>
                    <a:pt x="293212" y="964761"/>
                  </a:lnTo>
                  <a:lnTo>
                    <a:pt x="306395" y="1063805"/>
                  </a:lnTo>
                  <a:lnTo>
                    <a:pt x="296512" y="1151844"/>
                  </a:lnTo>
                  <a:lnTo>
                    <a:pt x="309687" y="1206863"/>
                  </a:lnTo>
                  <a:lnTo>
                    <a:pt x="270156" y="1195859"/>
                  </a:lnTo>
                  <a:lnTo>
                    <a:pt x="270156" y="1324249"/>
                  </a:lnTo>
                  <a:lnTo>
                    <a:pt x="273447" y="1423292"/>
                  </a:lnTo>
                  <a:lnTo>
                    <a:pt x="164729" y="1415953"/>
                  </a:lnTo>
                  <a:lnTo>
                    <a:pt x="187795" y="1335253"/>
                  </a:lnTo>
                  <a:lnTo>
                    <a:pt x="214152" y="1221541"/>
                  </a:lnTo>
                  <a:lnTo>
                    <a:pt x="210852" y="1122498"/>
                  </a:lnTo>
                  <a:lnTo>
                    <a:pt x="207560" y="994108"/>
                  </a:lnTo>
                  <a:lnTo>
                    <a:pt x="177904" y="851040"/>
                  </a:lnTo>
                  <a:lnTo>
                    <a:pt x="135082" y="803350"/>
                  </a:lnTo>
                  <a:lnTo>
                    <a:pt x="108726" y="660292"/>
                  </a:lnTo>
                  <a:lnTo>
                    <a:pt x="115308" y="539241"/>
                  </a:lnTo>
                  <a:lnTo>
                    <a:pt x="125199" y="476874"/>
                  </a:lnTo>
                  <a:lnTo>
                    <a:pt x="112016" y="381505"/>
                  </a:lnTo>
                  <a:lnTo>
                    <a:pt x="141664" y="337480"/>
                  </a:lnTo>
                  <a:lnTo>
                    <a:pt x="105425" y="330141"/>
                  </a:lnTo>
                  <a:lnTo>
                    <a:pt x="36248" y="260444"/>
                  </a:lnTo>
                  <a:lnTo>
                    <a:pt x="0" y="190747"/>
                  </a:lnTo>
                  <a:lnTo>
                    <a:pt x="42829" y="143068"/>
                  </a:lnTo>
                  <a:lnTo>
                    <a:pt x="128491" y="139393"/>
                  </a:lnTo>
                  <a:lnTo>
                    <a:pt x="230616" y="179743"/>
                  </a:lnTo>
                  <a:lnTo>
                    <a:pt x="260273" y="113721"/>
                  </a:lnTo>
                  <a:lnTo>
                    <a:pt x="319569" y="22007"/>
                  </a:lnTo>
                  <a:lnTo>
                    <a:pt x="424995" y="0"/>
                  </a:lnTo>
                  <a:lnTo>
                    <a:pt x="500773" y="7339"/>
                  </a:lnTo>
                  <a:lnTo>
                    <a:pt x="543604" y="66032"/>
                  </a:lnTo>
                  <a:lnTo>
                    <a:pt x="556778" y="113721"/>
                  </a:lnTo>
                  <a:lnTo>
                    <a:pt x="589726" y="161400"/>
                  </a:lnTo>
                  <a:lnTo>
                    <a:pt x="596317" y="209090"/>
                  </a:lnTo>
                  <a:lnTo>
                    <a:pt x="645730" y="172415"/>
                  </a:lnTo>
                  <a:lnTo>
                    <a:pt x="714917" y="183418"/>
                  </a:lnTo>
                  <a:lnTo>
                    <a:pt x="767630" y="227433"/>
                  </a:lnTo>
                  <a:lnTo>
                    <a:pt x="754448" y="271458"/>
                  </a:lnTo>
                  <a:lnTo>
                    <a:pt x="645730" y="374166"/>
                  </a:lnTo>
                  <a:lnTo>
                    <a:pt x="569961" y="385169"/>
                  </a:lnTo>
                  <a:lnTo>
                    <a:pt x="566661" y="447527"/>
                  </a:lnTo>
                  <a:lnTo>
                    <a:pt x="662204" y="410851"/>
                  </a:lnTo>
                  <a:lnTo>
                    <a:pt x="744565" y="410851"/>
                  </a:lnTo>
                  <a:lnTo>
                    <a:pt x="840109" y="355823"/>
                  </a:lnTo>
                  <a:lnTo>
                    <a:pt x="919178" y="385169"/>
                  </a:lnTo>
                  <a:lnTo>
                    <a:pt x="965300" y="432859"/>
                  </a:lnTo>
                  <a:lnTo>
                    <a:pt x="1090491" y="506220"/>
                  </a:lnTo>
                  <a:lnTo>
                    <a:pt x="1202509" y="443862"/>
                  </a:lnTo>
                  <a:lnTo>
                    <a:pt x="1255223" y="557584"/>
                  </a:lnTo>
                  <a:lnTo>
                    <a:pt x="1314527" y="550245"/>
                  </a:lnTo>
                  <a:lnTo>
                    <a:pt x="1380414" y="586921"/>
                  </a:lnTo>
                  <a:lnTo>
                    <a:pt x="1363940" y="645614"/>
                  </a:lnTo>
                  <a:lnTo>
                    <a:pt x="1304635" y="660292"/>
                  </a:lnTo>
                  <a:lnTo>
                    <a:pt x="1288170" y="722650"/>
                  </a:lnTo>
                  <a:lnTo>
                    <a:pt x="1373823" y="953758"/>
                  </a:lnTo>
                  <a:lnTo>
                    <a:pt x="1360648" y="994108"/>
                  </a:lnTo>
                  <a:lnTo>
                    <a:pt x="1284870" y="1034458"/>
                  </a:lnTo>
                  <a:lnTo>
                    <a:pt x="1222274" y="994108"/>
                  </a:lnTo>
                  <a:lnTo>
                    <a:pt x="1074017" y="931740"/>
                  </a:lnTo>
                  <a:lnTo>
                    <a:pt x="1060844" y="979430"/>
                  </a:lnTo>
                  <a:lnTo>
                    <a:pt x="1024604" y="953758"/>
                  </a:lnTo>
                  <a:lnTo>
                    <a:pt x="1021313" y="1107819"/>
                  </a:lnTo>
                  <a:lnTo>
                    <a:pt x="1018013" y="1210538"/>
                  </a:lnTo>
                  <a:lnTo>
                    <a:pt x="1070727" y="1349931"/>
                  </a:lnTo>
                  <a:lnTo>
                    <a:pt x="1057552" y="1397621"/>
                  </a:lnTo>
                  <a:lnTo>
                    <a:pt x="1008130" y="1390281"/>
                  </a:lnTo>
                  <a:lnTo>
                    <a:pt x="985066" y="1338927"/>
                  </a:lnTo>
                  <a:lnTo>
                    <a:pt x="971891" y="1210538"/>
                  </a:lnTo>
                  <a:lnTo>
                    <a:pt x="945535" y="1126162"/>
                  </a:lnTo>
                  <a:lnTo>
                    <a:pt x="942244" y="1001437"/>
                  </a:lnTo>
                  <a:lnTo>
                    <a:pt x="906004" y="1056466"/>
                  </a:lnTo>
                  <a:lnTo>
                    <a:pt x="856583" y="1041797"/>
                  </a:lnTo>
                  <a:lnTo>
                    <a:pt x="800578" y="957422"/>
                  </a:lnTo>
                  <a:lnTo>
                    <a:pt x="830227" y="1096816"/>
                  </a:lnTo>
                  <a:lnTo>
                    <a:pt x="800578" y="1188520"/>
                  </a:lnTo>
                  <a:lnTo>
                    <a:pt x="830227" y="1316910"/>
                  </a:lnTo>
                  <a:lnTo>
                    <a:pt x="846700" y="1404949"/>
                  </a:lnTo>
                  <a:lnTo>
                    <a:pt x="767630" y="1397621"/>
                  </a:lnTo>
                  <a:lnTo>
                    <a:pt x="764339" y="1342592"/>
                  </a:lnTo>
                  <a:lnTo>
                    <a:pt x="751156" y="1294902"/>
                  </a:lnTo>
                  <a:lnTo>
                    <a:pt x="761039" y="1159173"/>
                  </a:lnTo>
                  <a:lnTo>
                    <a:pt x="744565" y="1140841"/>
                  </a:lnTo>
                  <a:lnTo>
                    <a:pt x="741274" y="1093151"/>
                  </a:lnTo>
                  <a:lnTo>
                    <a:pt x="705035" y="898729"/>
                  </a:lnTo>
                  <a:lnTo>
                    <a:pt x="635848" y="895065"/>
                  </a:lnTo>
                  <a:lnTo>
                    <a:pt x="645730" y="939079"/>
                  </a:lnTo>
                  <a:lnTo>
                    <a:pt x="632556" y="1005112"/>
                  </a:lnTo>
                  <a:lnTo>
                    <a:pt x="652322" y="1162848"/>
                  </a:lnTo>
                  <a:lnTo>
                    <a:pt x="606200" y="1173852"/>
                  </a:lnTo>
                  <a:lnTo>
                    <a:pt x="602900" y="1063805"/>
                  </a:lnTo>
                  <a:lnTo>
                    <a:pt x="583134" y="902393"/>
                  </a:lnTo>
                  <a:lnTo>
                    <a:pt x="579844" y="1085812"/>
                  </a:lnTo>
                  <a:lnTo>
                    <a:pt x="593017" y="1166513"/>
                  </a:lnTo>
                  <a:lnTo>
                    <a:pt x="583134" y="1232545"/>
                  </a:lnTo>
                  <a:lnTo>
                    <a:pt x="602900" y="1316910"/>
                  </a:lnTo>
                  <a:lnTo>
                    <a:pt x="635848" y="1419628"/>
                  </a:lnTo>
                  <a:lnTo>
                    <a:pt x="543604" y="1426957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265223" y="4495251"/>
            <a:ext cx="1271692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 marR="6773" indent="-29717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Predictions: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43867" y="1303251"/>
            <a:ext cx="585470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Design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network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bunch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of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convolutional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layers,</a:t>
            </a:r>
            <a:r>
              <a:rPr sz="1867" spc="-27" dirty="0">
                <a:latin typeface="Arial"/>
                <a:cs typeface="Arial"/>
              </a:rPr>
              <a:t> with</a:t>
            </a:r>
            <a:endParaRPr sz="1867">
              <a:latin typeface="Arial"/>
              <a:cs typeface="Arial"/>
            </a:endParaRPr>
          </a:p>
          <a:p>
            <a:pPr marL="16933"/>
            <a:r>
              <a:rPr sz="1867" b="1" dirty="0">
                <a:solidFill>
                  <a:srgbClr val="FF0000"/>
                </a:solidFill>
                <a:latin typeface="Arial"/>
                <a:cs typeface="Arial"/>
              </a:rPr>
              <a:t>downsampling</a:t>
            </a:r>
            <a:r>
              <a:rPr sz="1867" b="1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and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0000FF"/>
                </a:solidFill>
                <a:latin typeface="Arial"/>
                <a:cs typeface="Arial"/>
              </a:rPr>
              <a:t>upsampling</a:t>
            </a:r>
            <a:r>
              <a:rPr sz="1867" b="1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inside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network!</a:t>
            </a:r>
            <a:endParaRPr sz="186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563971" y="4400885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82780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High-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1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H/2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W/2</a:t>
            </a:r>
            <a:endParaRPr sz="186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04537" y="2065262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95479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Med-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2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H/4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239737" y="2065262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95479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Med-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2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H/4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853071" y="3753985"/>
            <a:ext cx="166285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7732" marR="57572" indent="309026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Low-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3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H/4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10600" y="1349784"/>
            <a:ext cx="178477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b="1" spc="-13" dirty="0">
                <a:solidFill>
                  <a:srgbClr val="FF0000"/>
                </a:solidFill>
                <a:latin typeface="Arial"/>
                <a:cs typeface="Arial"/>
              </a:rPr>
              <a:t>Downsampling</a:t>
            </a:r>
            <a:r>
              <a:rPr sz="1867" spc="-13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Pooling,</a:t>
            </a:r>
            <a:r>
              <a:rPr sz="1867" spc="-5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FF0000"/>
                </a:solidFill>
                <a:latin typeface="Arial"/>
                <a:cs typeface="Arial"/>
              </a:rPr>
              <a:t>strided convolution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286133" y="1361851"/>
            <a:ext cx="145626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3" dirty="0">
                <a:solidFill>
                  <a:srgbClr val="0000FF"/>
                </a:solidFill>
                <a:latin typeface="Arial"/>
                <a:cs typeface="Arial"/>
              </a:rPr>
              <a:t>Upsampling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endParaRPr sz="1867">
              <a:latin typeface="Arial"/>
              <a:cs typeface="Arial"/>
            </a:endParaRPr>
          </a:p>
          <a:p>
            <a:pPr marL="16933"/>
            <a:r>
              <a:rPr sz="1867" spc="-33" dirty="0">
                <a:solidFill>
                  <a:srgbClr val="0000FF"/>
                </a:solidFill>
                <a:latin typeface="Arial"/>
                <a:cs typeface="Arial"/>
              </a:rPr>
              <a:t>???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826677" y="2239416"/>
            <a:ext cx="615527" cy="2047240"/>
            <a:chOff x="6620007" y="1679562"/>
            <a:chExt cx="461645" cy="1535430"/>
          </a:xfrm>
        </p:grpSpPr>
        <p:sp>
          <p:nvSpPr>
            <p:cNvPr id="68" name="object 68"/>
            <p:cNvSpPr/>
            <p:nvPr/>
          </p:nvSpPr>
          <p:spPr>
            <a:xfrm>
              <a:off x="6624770" y="1857714"/>
              <a:ext cx="278765" cy="1352550"/>
            </a:xfrm>
            <a:custGeom>
              <a:avLst/>
              <a:gdLst/>
              <a:ahLst/>
              <a:cxnLst/>
              <a:rect l="l" t="t" r="r" b="b"/>
              <a:pathLst>
                <a:path w="278765" h="1352550">
                  <a:moveTo>
                    <a:pt x="278710" y="1352110"/>
                  </a:moveTo>
                  <a:lnTo>
                    <a:pt x="0" y="1352110"/>
                  </a:lnTo>
                  <a:lnTo>
                    <a:pt x="0" y="0"/>
                  </a:lnTo>
                  <a:lnTo>
                    <a:pt x="278710" y="0"/>
                  </a:lnTo>
                  <a:lnTo>
                    <a:pt x="278710" y="13521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6903480" y="1684324"/>
              <a:ext cx="173990" cy="1525905"/>
            </a:xfrm>
            <a:custGeom>
              <a:avLst/>
              <a:gdLst/>
              <a:ahLst/>
              <a:cxnLst/>
              <a:rect l="l" t="t" r="r" b="b"/>
              <a:pathLst>
                <a:path w="173990" h="1525905">
                  <a:moveTo>
                    <a:pt x="0" y="1525499"/>
                  </a:moveTo>
                  <a:lnTo>
                    <a:pt x="0" y="173389"/>
                  </a:lnTo>
                  <a:lnTo>
                    <a:pt x="173389" y="0"/>
                  </a:lnTo>
                  <a:lnTo>
                    <a:pt x="173389" y="1352110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6624770" y="1684324"/>
              <a:ext cx="452120" cy="173990"/>
            </a:xfrm>
            <a:custGeom>
              <a:avLst/>
              <a:gdLst/>
              <a:ahLst/>
              <a:cxnLst/>
              <a:rect l="l" t="t" r="r" b="b"/>
              <a:pathLst>
                <a:path w="452120" h="173989">
                  <a:moveTo>
                    <a:pt x="278710" y="173389"/>
                  </a:moveTo>
                  <a:lnTo>
                    <a:pt x="0" y="173389"/>
                  </a:lnTo>
                  <a:lnTo>
                    <a:pt x="173389" y="0"/>
                  </a:lnTo>
                  <a:lnTo>
                    <a:pt x="452099" y="0"/>
                  </a:lnTo>
                  <a:lnTo>
                    <a:pt x="278710" y="1733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6624770" y="1684324"/>
              <a:ext cx="452120" cy="1525905"/>
            </a:xfrm>
            <a:custGeom>
              <a:avLst/>
              <a:gdLst/>
              <a:ahLst/>
              <a:cxnLst/>
              <a:rect l="l" t="t" r="r" b="b"/>
              <a:pathLst>
                <a:path w="452120" h="1525905">
                  <a:moveTo>
                    <a:pt x="0" y="173389"/>
                  </a:moveTo>
                  <a:lnTo>
                    <a:pt x="173389" y="0"/>
                  </a:lnTo>
                  <a:lnTo>
                    <a:pt x="452099" y="0"/>
                  </a:lnTo>
                  <a:lnTo>
                    <a:pt x="452099" y="1352110"/>
                  </a:lnTo>
                  <a:lnTo>
                    <a:pt x="278710" y="1525499"/>
                  </a:lnTo>
                  <a:lnTo>
                    <a:pt x="0" y="1525499"/>
                  </a:lnTo>
                  <a:lnTo>
                    <a:pt x="0" y="173389"/>
                  </a:lnTo>
                  <a:close/>
                </a:path>
                <a:path w="452120" h="1525905">
                  <a:moveTo>
                    <a:pt x="0" y="173389"/>
                  </a:moveTo>
                  <a:lnTo>
                    <a:pt x="278710" y="173389"/>
                  </a:lnTo>
                  <a:lnTo>
                    <a:pt x="452099" y="0"/>
                  </a:lnTo>
                </a:path>
                <a:path w="452120" h="1525905">
                  <a:moveTo>
                    <a:pt x="278710" y="173389"/>
                  </a:moveTo>
                  <a:lnTo>
                    <a:pt x="278710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8582070" y="4403251"/>
            <a:ext cx="10998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8834" y="5737281"/>
            <a:ext cx="6159500" cy="35834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dirty="0">
                <a:latin typeface="Arial"/>
                <a:cs typeface="Arial"/>
              </a:rPr>
              <a:t>Long,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Shelhamer,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and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Darrell,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“Fully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Convolutional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Networks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Semantic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Segmentation”,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CVPR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27" dirty="0">
                <a:latin typeface="Arial"/>
                <a:cs typeface="Arial"/>
              </a:rPr>
              <a:t>2015</a:t>
            </a:r>
            <a:endParaRPr sz="1067">
              <a:latin typeface="Arial"/>
              <a:cs typeface="Arial"/>
            </a:endParaRPr>
          </a:p>
          <a:p>
            <a:pPr marL="16933">
              <a:spcBef>
                <a:spcPts val="187"/>
              </a:spcBef>
            </a:pPr>
            <a:r>
              <a:rPr sz="1067" dirty="0">
                <a:latin typeface="Arial"/>
                <a:cs typeface="Arial"/>
              </a:rPr>
              <a:t>Noh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et al,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“Learning </a:t>
            </a:r>
            <a:r>
              <a:rPr sz="1067" spc="-13" dirty="0">
                <a:latin typeface="Arial"/>
                <a:cs typeface="Arial"/>
              </a:rPr>
              <a:t>Deconvolution</a:t>
            </a:r>
            <a:r>
              <a:rPr sz="1067" dirty="0">
                <a:latin typeface="Arial"/>
                <a:cs typeface="Arial"/>
              </a:rPr>
              <a:t> Network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 Semantic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Segmentation”,</a:t>
            </a:r>
            <a:r>
              <a:rPr sz="1067" dirty="0">
                <a:latin typeface="Arial"/>
                <a:cs typeface="Arial"/>
              </a:rPr>
              <a:t> ICCV </a:t>
            </a:r>
            <a:r>
              <a:rPr sz="1067" spc="-27" dirty="0">
                <a:latin typeface="Arial"/>
                <a:cs typeface="Arial"/>
              </a:rPr>
              <a:t>2015</a:t>
            </a:r>
            <a:endParaRPr sz="1067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78" name="object 78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60</a:t>
            </a:fld>
            <a:endParaRPr spc="-33" dirty="0"/>
          </a:p>
        </p:txBody>
      </p:sp>
      <p:sp>
        <p:nvSpPr>
          <p:cNvPr id="73" name="object 73"/>
          <p:cNvSpPr txBox="1"/>
          <p:nvPr/>
        </p:nvSpPr>
        <p:spPr>
          <a:xfrm>
            <a:off x="7204509" y="4931320"/>
            <a:ext cx="121920" cy="20689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00" spc="2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33404" y="4478918"/>
            <a:ext cx="156125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High-</a:t>
            </a:r>
            <a:r>
              <a:rPr sz="1867" spc="-27" dirty="0">
                <a:latin typeface="Arial"/>
                <a:cs typeface="Arial"/>
              </a:rPr>
              <a:t>res: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67" dirty="0">
                <a:latin typeface="Arial"/>
                <a:cs typeface="Arial"/>
              </a:rPr>
              <a:t>D</a:t>
            </a:r>
            <a:r>
              <a:rPr sz="1867" spc="50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H/2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W/2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759375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13" dirty="0">
                <a:solidFill>
                  <a:srgbClr val="000000"/>
                </a:solidFill>
              </a:rPr>
              <a:t>In-</a:t>
            </a:r>
            <a:r>
              <a:rPr sz="3733" dirty="0">
                <a:solidFill>
                  <a:srgbClr val="000000"/>
                </a:solidFill>
              </a:rPr>
              <a:t>Network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upsampling: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“Unpooling”</a:t>
            </a:r>
            <a:endParaRPr sz="3733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67716" y="27080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81454" y="4438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839" y="4438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5783" y="2227150"/>
          <a:ext cx="2042159" cy="21107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571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571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571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571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7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571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571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571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571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84299" y="2162583"/>
            <a:ext cx="200914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Arial"/>
                <a:cs typeface="Arial"/>
              </a:rPr>
              <a:t>Nearest</a:t>
            </a:r>
            <a:r>
              <a:rPr sz="1867" b="1" spc="-47" dirty="0">
                <a:latin typeface="Arial"/>
                <a:cs typeface="Arial"/>
              </a:rPr>
              <a:t> </a:t>
            </a:r>
            <a:r>
              <a:rPr sz="1867" b="1" spc="-13" dirty="0">
                <a:latin typeface="Arial"/>
                <a:cs typeface="Arial"/>
              </a:rPr>
              <a:t>Neighbor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89999" y="3203406"/>
            <a:ext cx="601979" cy="55033"/>
            <a:chOff x="2017499" y="2402554"/>
            <a:chExt cx="451484" cy="41275"/>
          </a:xfrm>
        </p:grpSpPr>
        <p:sp>
          <p:nvSpPr>
            <p:cNvPr id="9" name="object 9"/>
            <p:cNvSpPr/>
            <p:nvPr/>
          </p:nvSpPr>
          <p:spPr>
            <a:xfrm>
              <a:off x="2017499" y="2423049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420849" y="240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20849" y="2407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430216" y="26636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7343952" y="43944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10339" y="43944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578283" y="2182750"/>
          <a:ext cx="2042157" cy="21107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853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260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260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2607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260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7046800" y="2118183"/>
            <a:ext cx="16399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Arial"/>
                <a:cs typeface="Arial"/>
              </a:rPr>
              <a:t>“Bed</a:t>
            </a:r>
            <a:r>
              <a:rPr sz="1867" b="1" spc="-13" dirty="0">
                <a:latin typeface="Arial"/>
                <a:cs typeface="Arial"/>
              </a:rPr>
              <a:t> </a:t>
            </a:r>
            <a:r>
              <a:rPr sz="1867" b="1" dirty="0">
                <a:latin typeface="Arial"/>
                <a:cs typeface="Arial"/>
              </a:rPr>
              <a:t>of</a:t>
            </a:r>
            <a:r>
              <a:rPr sz="1867" b="1" spc="-7" dirty="0">
                <a:latin typeface="Arial"/>
                <a:cs typeface="Arial"/>
              </a:rPr>
              <a:t> </a:t>
            </a:r>
            <a:r>
              <a:rPr sz="1867" b="1" spc="-13" dirty="0">
                <a:latin typeface="Arial"/>
                <a:cs typeface="Arial"/>
              </a:rPr>
              <a:t>Nails”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752500" y="3159006"/>
            <a:ext cx="601979" cy="55033"/>
            <a:chOff x="6564375" y="2369254"/>
            <a:chExt cx="451484" cy="41275"/>
          </a:xfrm>
        </p:grpSpPr>
        <p:sp>
          <p:nvSpPr>
            <p:cNvPr id="18" name="object 18"/>
            <p:cNvSpPr/>
            <p:nvPr/>
          </p:nvSpPr>
          <p:spPr>
            <a:xfrm>
              <a:off x="6564375" y="2389750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59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967725" y="2374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967725" y="2374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61</a:t>
            </a:fld>
            <a:endParaRPr spc="-33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862076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13" dirty="0">
                <a:solidFill>
                  <a:srgbClr val="000000"/>
                </a:solidFill>
              </a:rPr>
              <a:t>In-</a:t>
            </a:r>
            <a:r>
              <a:rPr sz="3733" dirty="0">
                <a:solidFill>
                  <a:srgbClr val="000000"/>
                </a:solidFill>
              </a:rPr>
              <a:t>Network</a:t>
            </a:r>
            <a:r>
              <a:rPr sz="3733" spc="-40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upsampling:</a:t>
            </a:r>
            <a:r>
              <a:rPr sz="3733" spc="-3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“Max</a:t>
            </a:r>
            <a:r>
              <a:rPr sz="3733" spc="-3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Unpooling”</a:t>
            </a:r>
            <a:endParaRPr sz="3733" dirty="0"/>
          </a:p>
        </p:txBody>
      </p:sp>
      <p:sp>
        <p:nvSpPr>
          <p:cNvPr id="3" name="object 3"/>
          <p:cNvSpPr txBox="1"/>
          <p:nvPr/>
        </p:nvSpPr>
        <p:spPr>
          <a:xfrm>
            <a:off x="993587" y="41340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9383" y="1922350"/>
          <a:ext cx="2042159" cy="2110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6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6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1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583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583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5833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583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36567" y="2365167"/>
            <a:ext cx="510540" cy="393335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104987" rIns="0" bIns="0" rtlCol="0">
            <a:spAutoFit/>
          </a:bodyPr>
          <a:lstStyle/>
          <a:p>
            <a:pPr algn="ctr">
              <a:spcBef>
                <a:spcPts val="827"/>
              </a:spcBef>
            </a:pPr>
            <a:r>
              <a:rPr sz="1867" dirty="0">
                <a:latin typeface="Arial"/>
                <a:cs typeface="Arial"/>
              </a:rPr>
              <a:t>1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47033" y="2365167"/>
            <a:ext cx="510540" cy="393335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104987" rIns="0" bIns="0" rtlCol="0">
            <a:spAutoFit/>
          </a:bodyPr>
          <a:lstStyle/>
          <a:p>
            <a:pPr algn="ctr">
              <a:spcBef>
                <a:spcPts val="827"/>
              </a:spcBef>
            </a:pPr>
            <a:r>
              <a:rPr sz="18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36567" y="2893432"/>
            <a:ext cx="510540" cy="39248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algn="ctr">
              <a:spcBef>
                <a:spcPts val="820"/>
              </a:spcBef>
            </a:pPr>
            <a:r>
              <a:rPr sz="1867" dirty="0">
                <a:latin typeface="Arial"/>
                <a:cs typeface="Arial"/>
              </a:rPr>
              <a:t>3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47033" y="2893432"/>
            <a:ext cx="510540" cy="39248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algn="ctr">
              <a:spcBef>
                <a:spcPts val="820"/>
              </a:spcBef>
            </a:pPr>
            <a:r>
              <a:rPr sz="18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43952" y="4089617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10339" y="4089617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578283" y="1877950"/>
          <a:ext cx="2042159" cy="2109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429799" y="1331284"/>
            <a:ext cx="1996440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b="1" dirty="0">
                <a:latin typeface="Arial"/>
                <a:cs typeface="Arial"/>
              </a:rPr>
              <a:t>Max</a:t>
            </a:r>
            <a:r>
              <a:rPr sz="1867" b="1" spc="-7" dirty="0">
                <a:latin typeface="Arial"/>
                <a:cs typeface="Arial"/>
              </a:rPr>
              <a:t> </a:t>
            </a:r>
            <a:r>
              <a:rPr sz="1867" b="1" spc="-13" dirty="0">
                <a:latin typeface="Arial"/>
                <a:cs typeface="Arial"/>
              </a:rPr>
              <a:t>Unpooling </a:t>
            </a:r>
            <a:r>
              <a:rPr sz="1867" dirty="0">
                <a:latin typeface="Arial"/>
                <a:cs typeface="Arial"/>
              </a:rPr>
              <a:t>Use</a:t>
            </a:r>
            <a:r>
              <a:rPr sz="1867" spc="-5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positions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from </a:t>
            </a:r>
            <a:r>
              <a:rPr sz="1867" dirty="0">
                <a:latin typeface="Arial"/>
                <a:cs typeface="Arial"/>
              </a:rPr>
              <a:t>pooling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layer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52500" y="2854206"/>
            <a:ext cx="601979" cy="55033"/>
            <a:chOff x="6564375" y="2140654"/>
            <a:chExt cx="451484" cy="41275"/>
          </a:xfrm>
        </p:grpSpPr>
        <p:sp>
          <p:nvSpPr>
            <p:cNvPr id="14" name="object 14"/>
            <p:cNvSpPr/>
            <p:nvPr/>
          </p:nvSpPr>
          <p:spPr>
            <a:xfrm>
              <a:off x="6564375" y="2161150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59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967725" y="21454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967725" y="21454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569416" y="24604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6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" name="object 18"/>
          <p:cNvGrpSpPr/>
          <p:nvPr/>
        </p:nvGrpSpPr>
        <p:grpSpPr>
          <a:xfrm>
            <a:off x="2859699" y="2955806"/>
            <a:ext cx="601979" cy="55033"/>
            <a:chOff x="2144774" y="2216854"/>
            <a:chExt cx="451484" cy="41275"/>
          </a:xfrm>
        </p:grpSpPr>
        <p:sp>
          <p:nvSpPr>
            <p:cNvPr id="19" name="object 19"/>
            <p:cNvSpPr/>
            <p:nvPr/>
          </p:nvSpPr>
          <p:spPr>
            <a:xfrm>
              <a:off x="2144774" y="2237350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548124" y="2221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548124" y="2221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16767" y="1212285"/>
            <a:ext cx="14291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Arial"/>
                <a:cs typeface="Arial"/>
              </a:rPr>
              <a:t>Max</a:t>
            </a:r>
            <a:r>
              <a:rPr sz="1867" b="1" spc="-7" dirty="0">
                <a:latin typeface="Arial"/>
                <a:cs typeface="Arial"/>
              </a:rPr>
              <a:t> </a:t>
            </a:r>
            <a:r>
              <a:rPr sz="1867" b="1" spc="-13" dirty="0">
                <a:latin typeface="Arial"/>
                <a:cs typeface="Arial"/>
              </a:rPr>
              <a:t>Pooling</a:t>
            </a:r>
            <a:endParaRPr sz="186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16767" y="1496763"/>
            <a:ext cx="38531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Remember</a:t>
            </a:r>
            <a:r>
              <a:rPr sz="1867" spc="-5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which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element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was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27" dirty="0">
                <a:latin typeface="Arial"/>
                <a:cs typeface="Arial"/>
              </a:rPr>
              <a:t>max!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90000" y="2942340"/>
            <a:ext cx="601979" cy="55033"/>
            <a:chOff x="3592500" y="2206754"/>
            <a:chExt cx="451484" cy="41275"/>
          </a:xfrm>
        </p:grpSpPr>
        <p:sp>
          <p:nvSpPr>
            <p:cNvPr id="25" name="object 25"/>
            <p:cNvSpPr/>
            <p:nvPr/>
          </p:nvSpPr>
          <p:spPr>
            <a:xfrm>
              <a:off x="3592500" y="2227250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995850" y="221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995850" y="221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468404" y="2467537"/>
            <a:ext cx="54186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04450" y="2942340"/>
            <a:ext cx="608753" cy="55033"/>
            <a:chOff x="4578337" y="2206754"/>
            <a:chExt cx="456565" cy="41275"/>
          </a:xfrm>
        </p:grpSpPr>
        <p:sp>
          <p:nvSpPr>
            <p:cNvPr id="30" name="object 30"/>
            <p:cNvSpPr/>
            <p:nvPr/>
          </p:nvSpPr>
          <p:spPr>
            <a:xfrm>
              <a:off x="4583100" y="2227250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986450" y="221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986450" y="221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848785" y="3182018"/>
            <a:ext cx="20751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Rest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of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network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91006" y="41340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71038" y="5146845"/>
            <a:ext cx="64347" cy="943187"/>
          </a:xfrm>
          <a:custGeom>
            <a:avLst/>
            <a:gdLst/>
            <a:ahLst/>
            <a:cxnLst/>
            <a:rect l="l" t="t" r="r" b="b"/>
            <a:pathLst>
              <a:path w="48260" h="707389">
                <a:moveTo>
                  <a:pt x="47984" y="707202"/>
                </a:moveTo>
                <a:lnTo>
                  <a:pt x="0" y="707202"/>
                </a:lnTo>
                <a:lnTo>
                  <a:pt x="0" y="0"/>
                </a:lnTo>
                <a:lnTo>
                  <a:pt x="47984" y="0"/>
                </a:lnTo>
                <a:lnTo>
                  <a:pt x="47984" y="70720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5435016" y="4909248"/>
            <a:ext cx="237913" cy="1181100"/>
          </a:xfrm>
          <a:custGeom>
            <a:avLst/>
            <a:gdLst/>
            <a:ahLst/>
            <a:cxnLst/>
            <a:rect l="l" t="t" r="r" b="b"/>
            <a:pathLst>
              <a:path w="178435" h="885825">
                <a:moveTo>
                  <a:pt x="0" y="885399"/>
                </a:moveTo>
                <a:lnTo>
                  <a:pt x="0" y="178197"/>
                </a:lnTo>
                <a:lnTo>
                  <a:pt x="178197" y="0"/>
                </a:lnTo>
                <a:lnTo>
                  <a:pt x="178197" y="707202"/>
                </a:lnTo>
                <a:lnTo>
                  <a:pt x="0" y="88539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5371038" y="4909248"/>
            <a:ext cx="302260" cy="237913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47984" y="178197"/>
                </a:moveTo>
                <a:lnTo>
                  <a:pt x="0" y="178197"/>
                </a:lnTo>
                <a:lnTo>
                  <a:pt x="178197" y="0"/>
                </a:lnTo>
                <a:lnTo>
                  <a:pt x="226181" y="0"/>
                </a:lnTo>
                <a:lnTo>
                  <a:pt x="47984" y="178197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5371038" y="4909248"/>
            <a:ext cx="302260" cy="1181100"/>
          </a:xfrm>
          <a:custGeom>
            <a:avLst/>
            <a:gdLst/>
            <a:ahLst/>
            <a:cxnLst/>
            <a:rect l="l" t="t" r="r" b="b"/>
            <a:pathLst>
              <a:path w="226695" h="885825">
                <a:moveTo>
                  <a:pt x="0" y="178197"/>
                </a:moveTo>
                <a:lnTo>
                  <a:pt x="178197" y="0"/>
                </a:lnTo>
                <a:lnTo>
                  <a:pt x="226181" y="0"/>
                </a:lnTo>
                <a:lnTo>
                  <a:pt x="226181" y="707202"/>
                </a:lnTo>
                <a:lnTo>
                  <a:pt x="47984" y="885399"/>
                </a:lnTo>
                <a:lnTo>
                  <a:pt x="0" y="885399"/>
                </a:lnTo>
                <a:lnTo>
                  <a:pt x="0" y="178197"/>
                </a:lnTo>
                <a:close/>
              </a:path>
              <a:path w="226695" h="885825">
                <a:moveTo>
                  <a:pt x="0" y="178197"/>
                </a:moveTo>
                <a:lnTo>
                  <a:pt x="47984" y="178197"/>
                </a:lnTo>
                <a:lnTo>
                  <a:pt x="226181" y="0"/>
                </a:lnTo>
              </a:path>
              <a:path w="226695" h="885825">
                <a:moveTo>
                  <a:pt x="47984" y="178197"/>
                </a:moveTo>
                <a:lnTo>
                  <a:pt x="47984" y="8853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5488974" y="5146845"/>
            <a:ext cx="64347" cy="943187"/>
          </a:xfrm>
          <a:custGeom>
            <a:avLst/>
            <a:gdLst/>
            <a:ahLst/>
            <a:cxnLst/>
            <a:rect l="l" t="t" r="r" b="b"/>
            <a:pathLst>
              <a:path w="48260" h="707389">
                <a:moveTo>
                  <a:pt x="47984" y="707202"/>
                </a:moveTo>
                <a:lnTo>
                  <a:pt x="0" y="707202"/>
                </a:lnTo>
                <a:lnTo>
                  <a:pt x="0" y="0"/>
                </a:lnTo>
                <a:lnTo>
                  <a:pt x="47984" y="0"/>
                </a:lnTo>
                <a:lnTo>
                  <a:pt x="47984" y="707202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5552954" y="4909248"/>
            <a:ext cx="237913" cy="1181100"/>
          </a:xfrm>
          <a:custGeom>
            <a:avLst/>
            <a:gdLst/>
            <a:ahLst/>
            <a:cxnLst/>
            <a:rect l="l" t="t" r="r" b="b"/>
            <a:pathLst>
              <a:path w="178435" h="885825">
                <a:moveTo>
                  <a:pt x="0" y="885399"/>
                </a:moveTo>
                <a:lnTo>
                  <a:pt x="0" y="178197"/>
                </a:lnTo>
                <a:lnTo>
                  <a:pt x="178197" y="0"/>
                </a:lnTo>
                <a:lnTo>
                  <a:pt x="178197" y="707202"/>
                </a:lnTo>
                <a:lnTo>
                  <a:pt x="0" y="885399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5488974" y="4909248"/>
            <a:ext cx="302260" cy="1181100"/>
          </a:xfrm>
          <a:custGeom>
            <a:avLst/>
            <a:gdLst/>
            <a:ahLst/>
            <a:cxnLst/>
            <a:rect l="l" t="t" r="r" b="b"/>
            <a:pathLst>
              <a:path w="226695" h="885825">
                <a:moveTo>
                  <a:pt x="0" y="178197"/>
                </a:moveTo>
                <a:lnTo>
                  <a:pt x="178197" y="0"/>
                </a:lnTo>
                <a:lnTo>
                  <a:pt x="226182" y="0"/>
                </a:lnTo>
                <a:lnTo>
                  <a:pt x="226182" y="707202"/>
                </a:lnTo>
                <a:lnTo>
                  <a:pt x="47984" y="885399"/>
                </a:lnTo>
                <a:lnTo>
                  <a:pt x="0" y="885399"/>
                </a:lnTo>
                <a:lnTo>
                  <a:pt x="0" y="178197"/>
                </a:lnTo>
                <a:close/>
              </a:path>
              <a:path w="226695" h="885825">
                <a:moveTo>
                  <a:pt x="0" y="178197"/>
                </a:moveTo>
                <a:lnTo>
                  <a:pt x="47984" y="178197"/>
                </a:lnTo>
                <a:lnTo>
                  <a:pt x="226182" y="0"/>
                </a:lnTo>
              </a:path>
              <a:path w="226695" h="885825">
                <a:moveTo>
                  <a:pt x="47984" y="178197"/>
                </a:moveTo>
                <a:lnTo>
                  <a:pt x="47984" y="8853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5641852" y="5379970"/>
            <a:ext cx="192193" cy="481753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143809" y="360763"/>
                </a:moveTo>
                <a:lnTo>
                  <a:pt x="0" y="360763"/>
                </a:lnTo>
                <a:lnTo>
                  <a:pt x="0" y="0"/>
                </a:lnTo>
                <a:lnTo>
                  <a:pt x="143809" y="0"/>
                </a:lnTo>
                <a:lnTo>
                  <a:pt x="143809" y="36076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5833598" y="5197474"/>
            <a:ext cx="182880" cy="663787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34"/>
                </a:moveTo>
                <a:lnTo>
                  <a:pt x="0" y="136871"/>
                </a:lnTo>
                <a:lnTo>
                  <a:pt x="136871" y="0"/>
                </a:lnTo>
                <a:lnTo>
                  <a:pt x="136871" y="360763"/>
                </a:lnTo>
                <a:lnTo>
                  <a:pt x="0" y="49763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5641852" y="5197474"/>
            <a:ext cx="375073" cy="182880"/>
          </a:xfrm>
          <a:custGeom>
            <a:avLst/>
            <a:gdLst/>
            <a:ahLst/>
            <a:cxnLst/>
            <a:rect l="l" t="t" r="r" b="b"/>
            <a:pathLst>
              <a:path w="281304" h="137160">
                <a:moveTo>
                  <a:pt x="143809" y="136871"/>
                </a:moveTo>
                <a:lnTo>
                  <a:pt x="0" y="136871"/>
                </a:lnTo>
                <a:lnTo>
                  <a:pt x="136871" y="0"/>
                </a:lnTo>
                <a:lnTo>
                  <a:pt x="280681" y="0"/>
                </a:lnTo>
                <a:lnTo>
                  <a:pt x="143809" y="13687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5641852" y="5197474"/>
            <a:ext cx="375073" cy="663787"/>
          </a:xfrm>
          <a:custGeom>
            <a:avLst/>
            <a:gdLst/>
            <a:ahLst/>
            <a:cxnLst/>
            <a:rect l="l" t="t" r="r" b="b"/>
            <a:pathLst>
              <a:path w="281304" h="497839">
                <a:moveTo>
                  <a:pt x="0" y="136871"/>
                </a:moveTo>
                <a:lnTo>
                  <a:pt x="136871" y="0"/>
                </a:lnTo>
                <a:lnTo>
                  <a:pt x="280681" y="0"/>
                </a:lnTo>
                <a:lnTo>
                  <a:pt x="280681" y="360763"/>
                </a:lnTo>
                <a:lnTo>
                  <a:pt x="143809" y="497634"/>
                </a:lnTo>
                <a:lnTo>
                  <a:pt x="0" y="497634"/>
                </a:lnTo>
                <a:lnTo>
                  <a:pt x="0" y="136871"/>
                </a:lnTo>
                <a:close/>
              </a:path>
              <a:path w="281304" h="497839">
                <a:moveTo>
                  <a:pt x="0" y="136871"/>
                </a:moveTo>
                <a:lnTo>
                  <a:pt x="143809" y="136871"/>
                </a:lnTo>
                <a:lnTo>
                  <a:pt x="280681" y="0"/>
                </a:lnTo>
              </a:path>
              <a:path w="281304" h="497839">
                <a:moveTo>
                  <a:pt x="143809" y="136871"/>
                </a:moveTo>
                <a:lnTo>
                  <a:pt x="143809" y="49763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5877727" y="5379970"/>
            <a:ext cx="192193" cy="481753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143809" y="360763"/>
                </a:moveTo>
                <a:lnTo>
                  <a:pt x="0" y="360763"/>
                </a:lnTo>
                <a:lnTo>
                  <a:pt x="0" y="0"/>
                </a:lnTo>
                <a:lnTo>
                  <a:pt x="143809" y="0"/>
                </a:lnTo>
                <a:lnTo>
                  <a:pt x="143809" y="36076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6069472" y="5197474"/>
            <a:ext cx="182880" cy="663787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34"/>
                </a:moveTo>
                <a:lnTo>
                  <a:pt x="0" y="136871"/>
                </a:lnTo>
                <a:lnTo>
                  <a:pt x="136871" y="0"/>
                </a:lnTo>
                <a:lnTo>
                  <a:pt x="136871" y="360763"/>
                </a:lnTo>
                <a:lnTo>
                  <a:pt x="0" y="49763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5877727" y="5197474"/>
            <a:ext cx="375073" cy="182880"/>
          </a:xfrm>
          <a:custGeom>
            <a:avLst/>
            <a:gdLst/>
            <a:ahLst/>
            <a:cxnLst/>
            <a:rect l="l" t="t" r="r" b="b"/>
            <a:pathLst>
              <a:path w="281304" h="137160">
                <a:moveTo>
                  <a:pt x="143809" y="136871"/>
                </a:moveTo>
                <a:lnTo>
                  <a:pt x="0" y="136871"/>
                </a:lnTo>
                <a:lnTo>
                  <a:pt x="136871" y="0"/>
                </a:lnTo>
                <a:lnTo>
                  <a:pt x="280681" y="0"/>
                </a:lnTo>
                <a:lnTo>
                  <a:pt x="143809" y="13687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5877727" y="5197474"/>
            <a:ext cx="375073" cy="663787"/>
          </a:xfrm>
          <a:custGeom>
            <a:avLst/>
            <a:gdLst/>
            <a:ahLst/>
            <a:cxnLst/>
            <a:rect l="l" t="t" r="r" b="b"/>
            <a:pathLst>
              <a:path w="281304" h="497839">
                <a:moveTo>
                  <a:pt x="0" y="136871"/>
                </a:moveTo>
                <a:lnTo>
                  <a:pt x="136871" y="0"/>
                </a:lnTo>
                <a:lnTo>
                  <a:pt x="280681" y="0"/>
                </a:lnTo>
                <a:lnTo>
                  <a:pt x="280681" y="360763"/>
                </a:lnTo>
                <a:lnTo>
                  <a:pt x="143809" y="497634"/>
                </a:lnTo>
                <a:lnTo>
                  <a:pt x="0" y="497634"/>
                </a:lnTo>
                <a:lnTo>
                  <a:pt x="0" y="136871"/>
                </a:lnTo>
                <a:close/>
              </a:path>
              <a:path w="281304" h="497839">
                <a:moveTo>
                  <a:pt x="0" y="136871"/>
                </a:moveTo>
                <a:lnTo>
                  <a:pt x="143809" y="136871"/>
                </a:lnTo>
                <a:lnTo>
                  <a:pt x="280681" y="0"/>
                </a:lnTo>
              </a:path>
              <a:path w="281304" h="497839">
                <a:moveTo>
                  <a:pt x="143809" y="136871"/>
                </a:moveTo>
                <a:lnTo>
                  <a:pt x="143809" y="49763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6113600" y="5379970"/>
            <a:ext cx="192193" cy="481753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143809" y="360763"/>
                </a:moveTo>
                <a:lnTo>
                  <a:pt x="0" y="360763"/>
                </a:lnTo>
                <a:lnTo>
                  <a:pt x="0" y="0"/>
                </a:lnTo>
                <a:lnTo>
                  <a:pt x="143809" y="0"/>
                </a:lnTo>
                <a:lnTo>
                  <a:pt x="143809" y="360763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6305347" y="5197474"/>
            <a:ext cx="182880" cy="663787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34"/>
                </a:moveTo>
                <a:lnTo>
                  <a:pt x="0" y="136871"/>
                </a:lnTo>
                <a:lnTo>
                  <a:pt x="136871" y="0"/>
                </a:lnTo>
                <a:lnTo>
                  <a:pt x="136871" y="360763"/>
                </a:lnTo>
                <a:lnTo>
                  <a:pt x="0" y="497634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6113600" y="5197474"/>
            <a:ext cx="375073" cy="182880"/>
          </a:xfrm>
          <a:custGeom>
            <a:avLst/>
            <a:gdLst/>
            <a:ahLst/>
            <a:cxnLst/>
            <a:rect l="l" t="t" r="r" b="b"/>
            <a:pathLst>
              <a:path w="281304" h="137160">
                <a:moveTo>
                  <a:pt x="143809" y="136871"/>
                </a:moveTo>
                <a:lnTo>
                  <a:pt x="0" y="136871"/>
                </a:lnTo>
                <a:lnTo>
                  <a:pt x="136871" y="0"/>
                </a:lnTo>
                <a:lnTo>
                  <a:pt x="280681" y="0"/>
                </a:lnTo>
                <a:lnTo>
                  <a:pt x="143809" y="136871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6113600" y="5197474"/>
            <a:ext cx="375073" cy="663787"/>
          </a:xfrm>
          <a:custGeom>
            <a:avLst/>
            <a:gdLst/>
            <a:ahLst/>
            <a:cxnLst/>
            <a:rect l="l" t="t" r="r" b="b"/>
            <a:pathLst>
              <a:path w="281304" h="497839">
                <a:moveTo>
                  <a:pt x="0" y="136871"/>
                </a:moveTo>
                <a:lnTo>
                  <a:pt x="136871" y="0"/>
                </a:lnTo>
                <a:lnTo>
                  <a:pt x="280681" y="0"/>
                </a:lnTo>
                <a:lnTo>
                  <a:pt x="280681" y="360763"/>
                </a:lnTo>
                <a:lnTo>
                  <a:pt x="143809" y="497634"/>
                </a:lnTo>
                <a:lnTo>
                  <a:pt x="0" y="497634"/>
                </a:lnTo>
                <a:lnTo>
                  <a:pt x="0" y="136871"/>
                </a:lnTo>
                <a:close/>
              </a:path>
              <a:path w="281304" h="497839">
                <a:moveTo>
                  <a:pt x="0" y="136871"/>
                </a:moveTo>
                <a:lnTo>
                  <a:pt x="143809" y="136871"/>
                </a:lnTo>
                <a:lnTo>
                  <a:pt x="280681" y="0"/>
                </a:lnTo>
              </a:path>
              <a:path w="281304" h="497839">
                <a:moveTo>
                  <a:pt x="143809" y="136871"/>
                </a:moveTo>
                <a:lnTo>
                  <a:pt x="143809" y="49763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6339135" y="5473490"/>
            <a:ext cx="380153" cy="284480"/>
          </a:xfrm>
          <a:custGeom>
            <a:avLst/>
            <a:gdLst/>
            <a:ahLst/>
            <a:cxnLst/>
            <a:rect l="l" t="t" r="r" b="b"/>
            <a:pathLst>
              <a:path w="285114" h="213360">
                <a:moveTo>
                  <a:pt x="284833" y="212922"/>
                </a:moveTo>
                <a:lnTo>
                  <a:pt x="0" y="212922"/>
                </a:lnTo>
                <a:lnTo>
                  <a:pt x="0" y="0"/>
                </a:lnTo>
                <a:lnTo>
                  <a:pt x="284833" y="0"/>
                </a:lnTo>
                <a:lnTo>
                  <a:pt x="284833" y="21292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6718914" y="5349946"/>
            <a:ext cx="123613" cy="408093"/>
          </a:xfrm>
          <a:custGeom>
            <a:avLst/>
            <a:gdLst/>
            <a:ahLst/>
            <a:cxnLst/>
            <a:rect l="l" t="t" r="r" b="b"/>
            <a:pathLst>
              <a:path w="92710" h="306070">
                <a:moveTo>
                  <a:pt x="0" y="305580"/>
                </a:moveTo>
                <a:lnTo>
                  <a:pt x="0" y="92658"/>
                </a:lnTo>
                <a:lnTo>
                  <a:pt x="92658" y="0"/>
                </a:lnTo>
                <a:lnTo>
                  <a:pt x="92658" y="212922"/>
                </a:lnTo>
                <a:lnTo>
                  <a:pt x="0" y="305580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/>
          <p:nvPr/>
        </p:nvSpPr>
        <p:spPr>
          <a:xfrm>
            <a:off x="6339135" y="5349946"/>
            <a:ext cx="503767" cy="123613"/>
          </a:xfrm>
          <a:custGeom>
            <a:avLst/>
            <a:gdLst/>
            <a:ahLst/>
            <a:cxnLst/>
            <a:rect l="l" t="t" r="r" b="b"/>
            <a:pathLst>
              <a:path w="377825" h="92710">
                <a:moveTo>
                  <a:pt x="284833" y="92658"/>
                </a:moveTo>
                <a:lnTo>
                  <a:pt x="0" y="92658"/>
                </a:lnTo>
                <a:lnTo>
                  <a:pt x="92658" y="0"/>
                </a:lnTo>
                <a:lnTo>
                  <a:pt x="377491" y="0"/>
                </a:lnTo>
                <a:lnTo>
                  <a:pt x="284833" y="9265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6339135" y="5349946"/>
            <a:ext cx="503767" cy="408093"/>
          </a:xfrm>
          <a:custGeom>
            <a:avLst/>
            <a:gdLst/>
            <a:ahLst/>
            <a:cxnLst/>
            <a:rect l="l" t="t" r="r" b="b"/>
            <a:pathLst>
              <a:path w="377825" h="306070">
                <a:moveTo>
                  <a:pt x="0" y="92658"/>
                </a:moveTo>
                <a:lnTo>
                  <a:pt x="92658" y="0"/>
                </a:lnTo>
                <a:lnTo>
                  <a:pt x="377491" y="0"/>
                </a:lnTo>
                <a:lnTo>
                  <a:pt x="377491" y="212922"/>
                </a:lnTo>
                <a:lnTo>
                  <a:pt x="284833" y="305580"/>
                </a:lnTo>
                <a:lnTo>
                  <a:pt x="0" y="305580"/>
                </a:lnTo>
                <a:lnTo>
                  <a:pt x="0" y="92658"/>
                </a:lnTo>
                <a:close/>
              </a:path>
              <a:path w="377825" h="306070">
                <a:moveTo>
                  <a:pt x="0" y="92658"/>
                </a:moveTo>
                <a:lnTo>
                  <a:pt x="284833" y="92658"/>
                </a:lnTo>
                <a:lnTo>
                  <a:pt x="377491" y="0"/>
                </a:lnTo>
              </a:path>
              <a:path w="377825" h="306070">
                <a:moveTo>
                  <a:pt x="284833" y="92658"/>
                </a:moveTo>
                <a:lnTo>
                  <a:pt x="284833" y="30558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6754954" y="5473490"/>
            <a:ext cx="380153" cy="284480"/>
          </a:xfrm>
          <a:custGeom>
            <a:avLst/>
            <a:gdLst/>
            <a:ahLst/>
            <a:cxnLst/>
            <a:rect l="l" t="t" r="r" b="b"/>
            <a:pathLst>
              <a:path w="285114" h="213360">
                <a:moveTo>
                  <a:pt x="284833" y="212922"/>
                </a:moveTo>
                <a:lnTo>
                  <a:pt x="0" y="212922"/>
                </a:lnTo>
                <a:lnTo>
                  <a:pt x="0" y="0"/>
                </a:lnTo>
                <a:lnTo>
                  <a:pt x="284833" y="0"/>
                </a:lnTo>
                <a:lnTo>
                  <a:pt x="284833" y="21292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7134731" y="5349946"/>
            <a:ext cx="123613" cy="408093"/>
          </a:xfrm>
          <a:custGeom>
            <a:avLst/>
            <a:gdLst/>
            <a:ahLst/>
            <a:cxnLst/>
            <a:rect l="l" t="t" r="r" b="b"/>
            <a:pathLst>
              <a:path w="92710" h="306070">
                <a:moveTo>
                  <a:pt x="0" y="305580"/>
                </a:moveTo>
                <a:lnTo>
                  <a:pt x="0" y="92658"/>
                </a:lnTo>
                <a:lnTo>
                  <a:pt x="92658" y="0"/>
                </a:lnTo>
                <a:lnTo>
                  <a:pt x="92658" y="212922"/>
                </a:lnTo>
                <a:lnTo>
                  <a:pt x="0" y="305580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/>
          <p:nvPr/>
        </p:nvSpPr>
        <p:spPr>
          <a:xfrm>
            <a:off x="6754954" y="5349946"/>
            <a:ext cx="503767" cy="123613"/>
          </a:xfrm>
          <a:custGeom>
            <a:avLst/>
            <a:gdLst/>
            <a:ahLst/>
            <a:cxnLst/>
            <a:rect l="l" t="t" r="r" b="b"/>
            <a:pathLst>
              <a:path w="377825" h="92710">
                <a:moveTo>
                  <a:pt x="284833" y="92658"/>
                </a:moveTo>
                <a:lnTo>
                  <a:pt x="0" y="92658"/>
                </a:lnTo>
                <a:lnTo>
                  <a:pt x="92657" y="0"/>
                </a:lnTo>
                <a:lnTo>
                  <a:pt x="377491" y="0"/>
                </a:lnTo>
                <a:lnTo>
                  <a:pt x="284833" y="9265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6754954" y="5349946"/>
            <a:ext cx="503767" cy="408093"/>
          </a:xfrm>
          <a:custGeom>
            <a:avLst/>
            <a:gdLst/>
            <a:ahLst/>
            <a:cxnLst/>
            <a:rect l="l" t="t" r="r" b="b"/>
            <a:pathLst>
              <a:path w="377825" h="306070">
                <a:moveTo>
                  <a:pt x="0" y="92658"/>
                </a:moveTo>
                <a:lnTo>
                  <a:pt x="92657" y="0"/>
                </a:lnTo>
                <a:lnTo>
                  <a:pt x="377491" y="0"/>
                </a:lnTo>
                <a:lnTo>
                  <a:pt x="377491" y="212922"/>
                </a:lnTo>
                <a:lnTo>
                  <a:pt x="284833" y="305580"/>
                </a:lnTo>
                <a:lnTo>
                  <a:pt x="0" y="305580"/>
                </a:lnTo>
                <a:lnTo>
                  <a:pt x="0" y="92658"/>
                </a:lnTo>
                <a:close/>
              </a:path>
              <a:path w="377825" h="306070">
                <a:moveTo>
                  <a:pt x="0" y="92658"/>
                </a:moveTo>
                <a:lnTo>
                  <a:pt x="284833" y="92658"/>
                </a:lnTo>
                <a:lnTo>
                  <a:pt x="377491" y="0"/>
                </a:lnTo>
              </a:path>
              <a:path w="377825" h="306070">
                <a:moveTo>
                  <a:pt x="284833" y="92658"/>
                </a:moveTo>
                <a:lnTo>
                  <a:pt x="284833" y="30558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7234004" y="5379970"/>
            <a:ext cx="192193" cy="481753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143810" y="360763"/>
                </a:moveTo>
                <a:lnTo>
                  <a:pt x="0" y="360763"/>
                </a:lnTo>
                <a:lnTo>
                  <a:pt x="0" y="0"/>
                </a:lnTo>
                <a:lnTo>
                  <a:pt x="143810" y="0"/>
                </a:lnTo>
                <a:lnTo>
                  <a:pt x="143810" y="360763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/>
          <p:nvPr/>
        </p:nvSpPr>
        <p:spPr>
          <a:xfrm>
            <a:off x="7425751" y="5197474"/>
            <a:ext cx="182880" cy="663787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34"/>
                </a:moveTo>
                <a:lnTo>
                  <a:pt x="0" y="136871"/>
                </a:lnTo>
                <a:lnTo>
                  <a:pt x="136871" y="0"/>
                </a:lnTo>
                <a:lnTo>
                  <a:pt x="136871" y="360763"/>
                </a:lnTo>
                <a:lnTo>
                  <a:pt x="0" y="49763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6" name="object 66"/>
          <p:cNvSpPr/>
          <p:nvPr/>
        </p:nvSpPr>
        <p:spPr>
          <a:xfrm>
            <a:off x="7234004" y="5197474"/>
            <a:ext cx="375073" cy="182880"/>
          </a:xfrm>
          <a:custGeom>
            <a:avLst/>
            <a:gdLst/>
            <a:ahLst/>
            <a:cxnLst/>
            <a:rect l="l" t="t" r="r" b="b"/>
            <a:pathLst>
              <a:path w="281304" h="137160">
                <a:moveTo>
                  <a:pt x="143810" y="136871"/>
                </a:moveTo>
                <a:lnTo>
                  <a:pt x="0" y="136871"/>
                </a:lnTo>
                <a:lnTo>
                  <a:pt x="136871" y="0"/>
                </a:lnTo>
                <a:lnTo>
                  <a:pt x="280681" y="0"/>
                </a:lnTo>
                <a:lnTo>
                  <a:pt x="143810" y="136871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7" name="object 67"/>
          <p:cNvSpPr/>
          <p:nvPr/>
        </p:nvSpPr>
        <p:spPr>
          <a:xfrm>
            <a:off x="7234004" y="5197474"/>
            <a:ext cx="375073" cy="663787"/>
          </a:xfrm>
          <a:custGeom>
            <a:avLst/>
            <a:gdLst/>
            <a:ahLst/>
            <a:cxnLst/>
            <a:rect l="l" t="t" r="r" b="b"/>
            <a:pathLst>
              <a:path w="281304" h="497839">
                <a:moveTo>
                  <a:pt x="0" y="136871"/>
                </a:moveTo>
                <a:lnTo>
                  <a:pt x="136871" y="0"/>
                </a:lnTo>
                <a:lnTo>
                  <a:pt x="280681" y="0"/>
                </a:lnTo>
                <a:lnTo>
                  <a:pt x="280681" y="360763"/>
                </a:lnTo>
                <a:lnTo>
                  <a:pt x="143810" y="497634"/>
                </a:lnTo>
                <a:lnTo>
                  <a:pt x="0" y="497634"/>
                </a:lnTo>
                <a:lnTo>
                  <a:pt x="0" y="136871"/>
                </a:lnTo>
                <a:close/>
              </a:path>
              <a:path w="281304" h="497839">
                <a:moveTo>
                  <a:pt x="0" y="136871"/>
                </a:moveTo>
                <a:lnTo>
                  <a:pt x="143810" y="136871"/>
                </a:lnTo>
                <a:lnTo>
                  <a:pt x="280681" y="0"/>
                </a:lnTo>
              </a:path>
              <a:path w="281304" h="497839">
                <a:moveTo>
                  <a:pt x="143810" y="136871"/>
                </a:moveTo>
                <a:lnTo>
                  <a:pt x="143810" y="49763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8" name="object 68"/>
          <p:cNvSpPr/>
          <p:nvPr/>
        </p:nvSpPr>
        <p:spPr>
          <a:xfrm>
            <a:off x="7469879" y="5379970"/>
            <a:ext cx="192193" cy="481753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143809" y="360763"/>
                </a:moveTo>
                <a:lnTo>
                  <a:pt x="0" y="360763"/>
                </a:lnTo>
                <a:lnTo>
                  <a:pt x="0" y="0"/>
                </a:lnTo>
                <a:lnTo>
                  <a:pt x="143809" y="0"/>
                </a:lnTo>
                <a:lnTo>
                  <a:pt x="143809" y="36076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9" name="object 69"/>
          <p:cNvSpPr/>
          <p:nvPr/>
        </p:nvSpPr>
        <p:spPr>
          <a:xfrm>
            <a:off x="7661626" y="5197474"/>
            <a:ext cx="182880" cy="663787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34"/>
                </a:moveTo>
                <a:lnTo>
                  <a:pt x="0" y="136871"/>
                </a:lnTo>
                <a:lnTo>
                  <a:pt x="136871" y="0"/>
                </a:lnTo>
                <a:lnTo>
                  <a:pt x="136871" y="360763"/>
                </a:lnTo>
                <a:lnTo>
                  <a:pt x="0" y="49763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0" name="object 70"/>
          <p:cNvSpPr/>
          <p:nvPr/>
        </p:nvSpPr>
        <p:spPr>
          <a:xfrm>
            <a:off x="7469879" y="5197474"/>
            <a:ext cx="375073" cy="182880"/>
          </a:xfrm>
          <a:custGeom>
            <a:avLst/>
            <a:gdLst/>
            <a:ahLst/>
            <a:cxnLst/>
            <a:rect l="l" t="t" r="r" b="b"/>
            <a:pathLst>
              <a:path w="281304" h="137160">
                <a:moveTo>
                  <a:pt x="143809" y="136871"/>
                </a:moveTo>
                <a:lnTo>
                  <a:pt x="0" y="136871"/>
                </a:lnTo>
                <a:lnTo>
                  <a:pt x="136871" y="0"/>
                </a:lnTo>
                <a:lnTo>
                  <a:pt x="280681" y="0"/>
                </a:lnTo>
                <a:lnTo>
                  <a:pt x="143809" y="13687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1" name="object 71"/>
          <p:cNvSpPr/>
          <p:nvPr/>
        </p:nvSpPr>
        <p:spPr>
          <a:xfrm>
            <a:off x="7469879" y="5197474"/>
            <a:ext cx="375073" cy="663787"/>
          </a:xfrm>
          <a:custGeom>
            <a:avLst/>
            <a:gdLst/>
            <a:ahLst/>
            <a:cxnLst/>
            <a:rect l="l" t="t" r="r" b="b"/>
            <a:pathLst>
              <a:path w="281304" h="497839">
                <a:moveTo>
                  <a:pt x="0" y="136871"/>
                </a:moveTo>
                <a:lnTo>
                  <a:pt x="136871" y="0"/>
                </a:lnTo>
                <a:lnTo>
                  <a:pt x="280681" y="0"/>
                </a:lnTo>
                <a:lnTo>
                  <a:pt x="280681" y="360763"/>
                </a:lnTo>
                <a:lnTo>
                  <a:pt x="143809" y="497634"/>
                </a:lnTo>
                <a:lnTo>
                  <a:pt x="0" y="497634"/>
                </a:lnTo>
                <a:lnTo>
                  <a:pt x="0" y="136871"/>
                </a:lnTo>
                <a:close/>
              </a:path>
              <a:path w="281304" h="497839">
                <a:moveTo>
                  <a:pt x="0" y="136871"/>
                </a:moveTo>
                <a:lnTo>
                  <a:pt x="143809" y="136871"/>
                </a:lnTo>
                <a:lnTo>
                  <a:pt x="280681" y="0"/>
                </a:lnTo>
              </a:path>
              <a:path w="281304" h="497839">
                <a:moveTo>
                  <a:pt x="143809" y="136871"/>
                </a:moveTo>
                <a:lnTo>
                  <a:pt x="143809" y="49763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2" name="object 72"/>
          <p:cNvSpPr/>
          <p:nvPr/>
        </p:nvSpPr>
        <p:spPr>
          <a:xfrm>
            <a:off x="7705754" y="5379970"/>
            <a:ext cx="192193" cy="481753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143809" y="360763"/>
                </a:moveTo>
                <a:lnTo>
                  <a:pt x="0" y="360763"/>
                </a:lnTo>
                <a:lnTo>
                  <a:pt x="0" y="0"/>
                </a:lnTo>
                <a:lnTo>
                  <a:pt x="143809" y="0"/>
                </a:lnTo>
                <a:lnTo>
                  <a:pt x="143809" y="36076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3" name="object 73"/>
          <p:cNvSpPr/>
          <p:nvPr/>
        </p:nvSpPr>
        <p:spPr>
          <a:xfrm>
            <a:off x="7897500" y="5197474"/>
            <a:ext cx="182880" cy="663787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34"/>
                </a:moveTo>
                <a:lnTo>
                  <a:pt x="0" y="136871"/>
                </a:lnTo>
                <a:lnTo>
                  <a:pt x="136871" y="0"/>
                </a:lnTo>
                <a:lnTo>
                  <a:pt x="136871" y="360763"/>
                </a:lnTo>
                <a:lnTo>
                  <a:pt x="0" y="49763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4" name="object 74"/>
          <p:cNvSpPr/>
          <p:nvPr/>
        </p:nvSpPr>
        <p:spPr>
          <a:xfrm>
            <a:off x="7705754" y="5197474"/>
            <a:ext cx="375073" cy="182880"/>
          </a:xfrm>
          <a:custGeom>
            <a:avLst/>
            <a:gdLst/>
            <a:ahLst/>
            <a:cxnLst/>
            <a:rect l="l" t="t" r="r" b="b"/>
            <a:pathLst>
              <a:path w="281304" h="137160">
                <a:moveTo>
                  <a:pt x="143809" y="136871"/>
                </a:moveTo>
                <a:lnTo>
                  <a:pt x="0" y="136871"/>
                </a:lnTo>
                <a:lnTo>
                  <a:pt x="136871" y="0"/>
                </a:lnTo>
                <a:lnTo>
                  <a:pt x="280681" y="0"/>
                </a:lnTo>
                <a:lnTo>
                  <a:pt x="143809" y="13687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5" name="object 75"/>
          <p:cNvSpPr/>
          <p:nvPr/>
        </p:nvSpPr>
        <p:spPr>
          <a:xfrm>
            <a:off x="7705754" y="5197474"/>
            <a:ext cx="375073" cy="663787"/>
          </a:xfrm>
          <a:custGeom>
            <a:avLst/>
            <a:gdLst/>
            <a:ahLst/>
            <a:cxnLst/>
            <a:rect l="l" t="t" r="r" b="b"/>
            <a:pathLst>
              <a:path w="281304" h="497839">
                <a:moveTo>
                  <a:pt x="0" y="136871"/>
                </a:moveTo>
                <a:lnTo>
                  <a:pt x="136871" y="0"/>
                </a:lnTo>
                <a:lnTo>
                  <a:pt x="280681" y="0"/>
                </a:lnTo>
                <a:lnTo>
                  <a:pt x="280681" y="360763"/>
                </a:lnTo>
                <a:lnTo>
                  <a:pt x="143809" y="497634"/>
                </a:lnTo>
                <a:lnTo>
                  <a:pt x="0" y="497634"/>
                </a:lnTo>
                <a:lnTo>
                  <a:pt x="0" y="136871"/>
                </a:lnTo>
                <a:close/>
              </a:path>
              <a:path w="281304" h="497839">
                <a:moveTo>
                  <a:pt x="0" y="136871"/>
                </a:moveTo>
                <a:lnTo>
                  <a:pt x="143809" y="136871"/>
                </a:lnTo>
                <a:lnTo>
                  <a:pt x="280681" y="0"/>
                </a:lnTo>
              </a:path>
              <a:path w="281304" h="497839">
                <a:moveTo>
                  <a:pt x="143809" y="136871"/>
                </a:moveTo>
                <a:lnTo>
                  <a:pt x="143809" y="49763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6" name="object 76"/>
          <p:cNvSpPr/>
          <p:nvPr/>
        </p:nvSpPr>
        <p:spPr>
          <a:xfrm>
            <a:off x="8024626" y="5146845"/>
            <a:ext cx="64347" cy="943187"/>
          </a:xfrm>
          <a:custGeom>
            <a:avLst/>
            <a:gdLst/>
            <a:ahLst/>
            <a:cxnLst/>
            <a:rect l="l" t="t" r="r" b="b"/>
            <a:pathLst>
              <a:path w="48260" h="707389">
                <a:moveTo>
                  <a:pt x="47984" y="707202"/>
                </a:moveTo>
                <a:lnTo>
                  <a:pt x="0" y="707202"/>
                </a:lnTo>
                <a:lnTo>
                  <a:pt x="0" y="0"/>
                </a:lnTo>
                <a:lnTo>
                  <a:pt x="47984" y="0"/>
                </a:lnTo>
                <a:lnTo>
                  <a:pt x="47984" y="707202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7" name="object 77"/>
          <p:cNvSpPr/>
          <p:nvPr/>
        </p:nvSpPr>
        <p:spPr>
          <a:xfrm>
            <a:off x="8088604" y="4909248"/>
            <a:ext cx="237913" cy="1181100"/>
          </a:xfrm>
          <a:custGeom>
            <a:avLst/>
            <a:gdLst/>
            <a:ahLst/>
            <a:cxnLst/>
            <a:rect l="l" t="t" r="r" b="b"/>
            <a:pathLst>
              <a:path w="178435" h="885825">
                <a:moveTo>
                  <a:pt x="0" y="885399"/>
                </a:moveTo>
                <a:lnTo>
                  <a:pt x="0" y="178197"/>
                </a:lnTo>
                <a:lnTo>
                  <a:pt x="178197" y="0"/>
                </a:lnTo>
                <a:lnTo>
                  <a:pt x="178197" y="707202"/>
                </a:lnTo>
                <a:lnTo>
                  <a:pt x="0" y="8853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8" name="object 78"/>
          <p:cNvSpPr/>
          <p:nvPr/>
        </p:nvSpPr>
        <p:spPr>
          <a:xfrm>
            <a:off x="8024626" y="4909248"/>
            <a:ext cx="302260" cy="237913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47984" y="178197"/>
                </a:moveTo>
                <a:lnTo>
                  <a:pt x="0" y="178197"/>
                </a:lnTo>
                <a:lnTo>
                  <a:pt x="178197" y="0"/>
                </a:lnTo>
                <a:lnTo>
                  <a:pt x="226181" y="0"/>
                </a:lnTo>
                <a:lnTo>
                  <a:pt x="47984" y="1781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8024626" y="4909248"/>
            <a:ext cx="302260" cy="1181100"/>
          </a:xfrm>
          <a:custGeom>
            <a:avLst/>
            <a:gdLst/>
            <a:ahLst/>
            <a:cxnLst/>
            <a:rect l="l" t="t" r="r" b="b"/>
            <a:pathLst>
              <a:path w="226695" h="885825">
                <a:moveTo>
                  <a:pt x="0" y="178197"/>
                </a:moveTo>
                <a:lnTo>
                  <a:pt x="178197" y="0"/>
                </a:lnTo>
                <a:lnTo>
                  <a:pt x="226181" y="0"/>
                </a:lnTo>
                <a:lnTo>
                  <a:pt x="226181" y="707202"/>
                </a:lnTo>
                <a:lnTo>
                  <a:pt x="47984" y="885399"/>
                </a:lnTo>
                <a:lnTo>
                  <a:pt x="0" y="885399"/>
                </a:lnTo>
                <a:lnTo>
                  <a:pt x="0" y="178197"/>
                </a:lnTo>
                <a:close/>
              </a:path>
              <a:path w="226695" h="885825">
                <a:moveTo>
                  <a:pt x="0" y="178197"/>
                </a:moveTo>
                <a:lnTo>
                  <a:pt x="47984" y="178197"/>
                </a:lnTo>
                <a:lnTo>
                  <a:pt x="226181" y="0"/>
                </a:lnTo>
              </a:path>
              <a:path w="226695" h="885825">
                <a:moveTo>
                  <a:pt x="47984" y="178197"/>
                </a:moveTo>
                <a:lnTo>
                  <a:pt x="47984" y="8853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0" name="object 80"/>
          <p:cNvSpPr/>
          <p:nvPr/>
        </p:nvSpPr>
        <p:spPr>
          <a:xfrm>
            <a:off x="8142563" y="5146845"/>
            <a:ext cx="64347" cy="943187"/>
          </a:xfrm>
          <a:custGeom>
            <a:avLst/>
            <a:gdLst/>
            <a:ahLst/>
            <a:cxnLst/>
            <a:rect l="l" t="t" r="r" b="b"/>
            <a:pathLst>
              <a:path w="48260" h="707389">
                <a:moveTo>
                  <a:pt x="47984" y="707202"/>
                </a:moveTo>
                <a:lnTo>
                  <a:pt x="0" y="707202"/>
                </a:lnTo>
                <a:lnTo>
                  <a:pt x="0" y="0"/>
                </a:lnTo>
                <a:lnTo>
                  <a:pt x="47984" y="0"/>
                </a:lnTo>
                <a:lnTo>
                  <a:pt x="47984" y="70720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1" name="object 81"/>
          <p:cNvSpPr/>
          <p:nvPr/>
        </p:nvSpPr>
        <p:spPr>
          <a:xfrm>
            <a:off x="8206542" y="4909248"/>
            <a:ext cx="237913" cy="1181100"/>
          </a:xfrm>
          <a:custGeom>
            <a:avLst/>
            <a:gdLst/>
            <a:ahLst/>
            <a:cxnLst/>
            <a:rect l="l" t="t" r="r" b="b"/>
            <a:pathLst>
              <a:path w="178435" h="885825">
                <a:moveTo>
                  <a:pt x="0" y="885399"/>
                </a:moveTo>
                <a:lnTo>
                  <a:pt x="0" y="178197"/>
                </a:lnTo>
                <a:lnTo>
                  <a:pt x="178197" y="0"/>
                </a:lnTo>
                <a:lnTo>
                  <a:pt x="178197" y="707202"/>
                </a:lnTo>
                <a:lnTo>
                  <a:pt x="0" y="88539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2" name="object 82"/>
          <p:cNvSpPr/>
          <p:nvPr/>
        </p:nvSpPr>
        <p:spPr>
          <a:xfrm>
            <a:off x="8142563" y="4909248"/>
            <a:ext cx="302260" cy="237913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47984" y="178197"/>
                </a:moveTo>
                <a:lnTo>
                  <a:pt x="0" y="178197"/>
                </a:lnTo>
                <a:lnTo>
                  <a:pt x="178197" y="0"/>
                </a:lnTo>
                <a:lnTo>
                  <a:pt x="226181" y="0"/>
                </a:lnTo>
                <a:lnTo>
                  <a:pt x="47984" y="178197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3" name="object 93"/>
          <p:cNvSpPr txBox="1"/>
          <p:nvPr/>
        </p:nvSpPr>
        <p:spPr>
          <a:xfrm>
            <a:off x="2196600" y="5139484"/>
            <a:ext cx="2431627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Corresponding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pairs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of </a:t>
            </a:r>
            <a:r>
              <a:rPr sz="1867" dirty="0">
                <a:latin typeface="Arial"/>
                <a:cs typeface="Arial"/>
              </a:rPr>
              <a:t>downsampling</a:t>
            </a:r>
            <a:r>
              <a:rPr sz="1867" spc="-8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and </a:t>
            </a:r>
            <a:r>
              <a:rPr sz="1867" dirty="0">
                <a:latin typeface="Arial"/>
                <a:cs typeface="Arial"/>
              </a:rPr>
              <a:t>upsampling</a:t>
            </a:r>
            <a:r>
              <a:rPr sz="1867" spc="-6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layers</a:t>
            </a:r>
            <a:endParaRPr sz="1867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47768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7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Upsampling</a:t>
            </a:r>
            <a:endParaRPr sz="3733"/>
          </a:p>
        </p:txBody>
      </p:sp>
      <p:sp>
        <p:nvSpPr>
          <p:cNvPr id="8" name="object 8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63</a:t>
            </a:fld>
            <a:endParaRPr spc="-33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76450" y="2711450"/>
          <a:ext cx="2042159" cy="2109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63783" y="2687750"/>
          <a:ext cx="2042159" cy="2109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03132" y="1401407"/>
            <a:ext cx="6485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Recall:</a:t>
            </a:r>
            <a:r>
              <a:rPr sz="2400" b="1" spc="-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Normal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3132" y="1401407"/>
            <a:ext cx="6485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Recall:</a:t>
            </a:r>
            <a:r>
              <a:rPr sz="2400" b="1" spc="-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Normal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42066" y="2221527"/>
          <a:ext cx="2559468" cy="2581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0747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1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57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47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63783" y="2687750"/>
          <a:ext cx="2042159" cy="2109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11299" y="2913153"/>
            <a:ext cx="1900767" cy="164252"/>
            <a:chOff x="3308474" y="2184864"/>
            <a:chExt cx="1425575" cy="123189"/>
          </a:xfrm>
        </p:grpSpPr>
        <p:sp>
          <p:nvSpPr>
            <p:cNvPr id="8" name="object 8"/>
            <p:cNvSpPr/>
            <p:nvPr/>
          </p:nvSpPr>
          <p:spPr>
            <a:xfrm>
              <a:off x="3308474" y="2246350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5637" y="2184864"/>
              <a:ext cx="158251" cy="1229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78000" y="3221650"/>
            <a:ext cx="1442720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Dot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product </a:t>
            </a:r>
            <a:r>
              <a:rPr sz="1867" dirty="0">
                <a:latin typeface="Arial"/>
                <a:cs typeface="Arial"/>
              </a:rPr>
              <a:t>between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filter </a:t>
            </a:r>
            <a:r>
              <a:rPr sz="1867" dirty="0">
                <a:latin typeface="Arial"/>
                <a:cs typeface="Arial"/>
              </a:rPr>
              <a:t>and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64</a:t>
            </a:fld>
            <a:endParaRPr spc="-33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47768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7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Upsampling</a:t>
            </a:r>
            <a:endParaRPr sz="3733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42065" y="2221527"/>
          <a:ext cx="2559472" cy="2581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0747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1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57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47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63783" y="2687750"/>
          <a:ext cx="2042159" cy="2109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11299" y="2913153"/>
            <a:ext cx="1900767" cy="164252"/>
            <a:chOff x="3308474" y="2184864"/>
            <a:chExt cx="1425575" cy="123189"/>
          </a:xfrm>
        </p:grpSpPr>
        <p:sp>
          <p:nvSpPr>
            <p:cNvPr id="7" name="object 7"/>
            <p:cNvSpPr/>
            <p:nvPr/>
          </p:nvSpPr>
          <p:spPr>
            <a:xfrm>
              <a:off x="3308474" y="2246350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5637" y="2184864"/>
              <a:ext cx="158251" cy="1229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578000" y="3221650"/>
            <a:ext cx="1442720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Dot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product </a:t>
            </a:r>
            <a:r>
              <a:rPr sz="1867" dirty="0">
                <a:latin typeface="Arial"/>
                <a:cs typeface="Arial"/>
              </a:rPr>
              <a:t>between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filter </a:t>
            </a:r>
            <a:r>
              <a:rPr sz="1867" dirty="0">
                <a:latin typeface="Arial"/>
                <a:cs typeface="Arial"/>
              </a:rPr>
              <a:t>and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65</a:t>
            </a:fld>
            <a:endParaRPr spc="-33" dirty="0"/>
          </a:p>
        </p:txBody>
      </p:sp>
      <p:sp>
        <p:nvSpPr>
          <p:cNvPr id="10" name="object 10"/>
          <p:cNvSpPr txBox="1"/>
          <p:nvPr/>
        </p:nvSpPr>
        <p:spPr>
          <a:xfrm>
            <a:off x="2803132" y="1401407"/>
            <a:ext cx="6485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Recall:</a:t>
            </a:r>
            <a:r>
              <a:rPr sz="2400" b="1" spc="-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Normal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47768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7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Upsampling</a:t>
            </a:r>
            <a:endParaRPr sz="3733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076450" y="2711450"/>
          <a:ext cx="2042159" cy="2109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66</a:t>
            </a:fld>
            <a:endParaRPr spc="-33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74249" y="31686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3132" y="1401407"/>
            <a:ext cx="64888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Recall:</a:t>
            </a:r>
            <a:r>
              <a:rPr sz="2400" b="1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Normal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7" dirty="0">
                <a:latin typeface="Arial"/>
                <a:cs typeface="Arial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</a:t>
            </a:r>
            <a:r>
              <a:rPr sz="2400" u="heavy" spc="-1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47768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7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Upsampling</a:t>
            </a:r>
            <a:endParaRPr sz="3733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42066" y="2221527"/>
          <a:ext cx="2559468" cy="2581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0747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1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57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47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74249" y="31686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11299" y="2913153"/>
            <a:ext cx="1900767" cy="164252"/>
            <a:chOff x="3308474" y="2184864"/>
            <a:chExt cx="1425575" cy="123189"/>
          </a:xfrm>
        </p:grpSpPr>
        <p:sp>
          <p:nvSpPr>
            <p:cNvPr id="7" name="object 7"/>
            <p:cNvSpPr/>
            <p:nvPr/>
          </p:nvSpPr>
          <p:spPr>
            <a:xfrm>
              <a:off x="3308474" y="2246350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5637" y="2184864"/>
              <a:ext cx="158251" cy="1229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578000" y="3221650"/>
            <a:ext cx="1442720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Dot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product </a:t>
            </a:r>
            <a:r>
              <a:rPr sz="1867" dirty="0">
                <a:latin typeface="Arial"/>
                <a:cs typeface="Arial"/>
              </a:rPr>
              <a:t>between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filter </a:t>
            </a:r>
            <a:r>
              <a:rPr sz="1867" dirty="0">
                <a:latin typeface="Arial"/>
                <a:cs typeface="Arial"/>
              </a:rPr>
              <a:t>and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67</a:t>
            </a:fld>
            <a:endParaRPr spc="-33" dirty="0"/>
          </a:p>
        </p:txBody>
      </p:sp>
      <p:sp>
        <p:nvSpPr>
          <p:cNvPr id="10" name="object 10"/>
          <p:cNvSpPr txBox="1"/>
          <p:nvPr/>
        </p:nvSpPr>
        <p:spPr>
          <a:xfrm>
            <a:off x="2803132" y="1401407"/>
            <a:ext cx="64888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Recall:</a:t>
            </a:r>
            <a:r>
              <a:rPr sz="2400" b="1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Normal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7" dirty="0">
                <a:latin typeface="Arial"/>
                <a:cs typeface="Arial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</a:t>
            </a:r>
            <a:r>
              <a:rPr sz="2400" u="heavy" spc="-1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47768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7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Upsampling</a:t>
            </a:r>
            <a:endParaRPr sz="3733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42065" y="2221527"/>
          <a:ext cx="2556931" cy="2581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074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1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57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47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74249" y="31686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8000" y="3221650"/>
            <a:ext cx="1442720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Dot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product </a:t>
            </a:r>
            <a:r>
              <a:rPr sz="1867" dirty="0">
                <a:latin typeface="Arial"/>
                <a:cs typeface="Arial"/>
              </a:rPr>
              <a:t>between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filter </a:t>
            </a:r>
            <a:r>
              <a:rPr sz="1867" dirty="0">
                <a:latin typeface="Arial"/>
                <a:cs typeface="Arial"/>
              </a:rPr>
              <a:t>and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5200" y="3520203"/>
            <a:ext cx="276013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Stride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gives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ratio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between </a:t>
            </a:r>
            <a:r>
              <a:rPr sz="1867" dirty="0">
                <a:latin typeface="Arial"/>
                <a:cs typeface="Arial"/>
              </a:rPr>
              <a:t>movement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input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and </a:t>
            </a:r>
            <a:r>
              <a:rPr sz="1867" spc="-13" dirty="0">
                <a:latin typeface="Arial"/>
                <a:cs typeface="Arial"/>
              </a:rPr>
              <a:t>output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5200" y="4658123"/>
            <a:ext cx="266869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We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can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interpret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strided </a:t>
            </a:r>
            <a:r>
              <a:rPr sz="1867" dirty="0">
                <a:latin typeface="Arial"/>
                <a:cs typeface="Arial"/>
              </a:rPr>
              <a:t>convolution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“learnable downsampling”.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11299" y="2913153"/>
            <a:ext cx="1900767" cy="164252"/>
            <a:chOff x="3308474" y="2184864"/>
            <a:chExt cx="1425575" cy="123189"/>
          </a:xfrm>
        </p:grpSpPr>
        <p:sp>
          <p:nvSpPr>
            <p:cNvPr id="10" name="object 10"/>
            <p:cNvSpPr/>
            <p:nvPr/>
          </p:nvSpPr>
          <p:spPr>
            <a:xfrm>
              <a:off x="3308474" y="2246350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5637" y="2184864"/>
              <a:ext cx="158251" cy="12297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990851" y="1490320"/>
            <a:ext cx="14020800" cy="15048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latin typeface="Arial"/>
                <a:cs typeface="Arial"/>
              </a:rPr>
              <a:t>Recall:</a:t>
            </a:r>
            <a:r>
              <a:rPr b="1" spc="-13" dirty="0">
                <a:latin typeface="Arial"/>
                <a:cs typeface="Arial"/>
              </a:rPr>
              <a:t> </a:t>
            </a:r>
            <a:r>
              <a:rPr dirty="0"/>
              <a:t>Normal</a:t>
            </a:r>
            <a:r>
              <a:rPr spc="-20" dirty="0"/>
              <a:t> </a:t>
            </a:r>
            <a:r>
              <a:rPr dirty="0"/>
              <a:t>3</a:t>
            </a:r>
            <a:r>
              <a:rPr spc="-20" dirty="0"/>
              <a:t> </a:t>
            </a:r>
            <a:r>
              <a:rPr dirty="0"/>
              <a:t>x</a:t>
            </a:r>
            <a:r>
              <a:rPr spc="-20" dirty="0"/>
              <a:t> </a:t>
            </a:r>
            <a:r>
              <a:rPr dirty="0"/>
              <a:t>3</a:t>
            </a:r>
            <a:r>
              <a:rPr spc="-20" dirty="0"/>
              <a:t> </a:t>
            </a:r>
            <a:r>
              <a:rPr dirty="0"/>
              <a:t>convolution,</a:t>
            </a:r>
            <a:r>
              <a:rPr spc="-7" dirty="0"/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stride</a:t>
            </a:r>
            <a:r>
              <a:rPr u="heavy" spc="-13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2</a:t>
            </a:r>
            <a:r>
              <a:rPr spc="-20" dirty="0"/>
              <a:t> </a:t>
            </a:r>
            <a:r>
              <a:rPr dirty="0"/>
              <a:t>pad</a:t>
            </a:r>
            <a:r>
              <a:rPr spc="-13" dirty="0"/>
              <a:t> </a:t>
            </a:r>
            <a:r>
              <a:rPr spc="-67" dirty="0"/>
              <a:t>1</a:t>
            </a:r>
          </a:p>
          <a:p>
            <a:pPr>
              <a:lnSpc>
                <a:spcPct val="100000"/>
              </a:lnSpc>
            </a:pPr>
            <a:endParaRPr sz="2667" dirty="0"/>
          </a:p>
          <a:p>
            <a:pPr marL="6208451" marR="6773" algn="just">
              <a:lnSpc>
                <a:spcPct val="100000"/>
              </a:lnSpc>
              <a:spcBef>
                <a:spcPts val="1773"/>
              </a:spcBef>
            </a:pPr>
            <a:r>
              <a:rPr sz="1867" dirty="0"/>
              <a:t>Filter</a:t>
            </a:r>
            <a:r>
              <a:rPr sz="1867" spc="-27" dirty="0"/>
              <a:t> </a:t>
            </a:r>
            <a:r>
              <a:rPr sz="1867" dirty="0"/>
              <a:t>moves</a:t>
            </a:r>
            <a:r>
              <a:rPr sz="1867" spc="-20" dirty="0"/>
              <a:t> </a:t>
            </a:r>
            <a:r>
              <a:rPr sz="1867" dirty="0"/>
              <a:t>2</a:t>
            </a:r>
            <a:r>
              <a:rPr sz="1867" spc="-27" dirty="0"/>
              <a:t> </a:t>
            </a:r>
            <a:r>
              <a:rPr sz="1867" dirty="0"/>
              <a:t>pixels</a:t>
            </a:r>
            <a:r>
              <a:rPr sz="1867" spc="-20" dirty="0"/>
              <a:t> </a:t>
            </a:r>
            <a:r>
              <a:rPr sz="1867" spc="-33" dirty="0"/>
              <a:t>in </a:t>
            </a:r>
            <a:r>
              <a:rPr sz="1867" dirty="0"/>
              <a:t>the</a:t>
            </a:r>
            <a:r>
              <a:rPr sz="1867" spc="-27" dirty="0"/>
              <a:t> </a:t>
            </a:r>
            <a:r>
              <a:rPr sz="1867" dirty="0"/>
              <a:t>input</a:t>
            </a:r>
            <a:r>
              <a:rPr sz="1867" spc="-27" dirty="0"/>
              <a:t> </a:t>
            </a:r>
            <a:r>
              <a:rPr sz="1867" dirty="0"/>
              <a:t>for</a:t>
            </a:r>
            <a:r>
              <a:rPr sz="1867" spc="-27" dirty="0"/>
              <a:t> </a:t>
            </a:r>
            <a:r>
              <a:rPr sz="1867" dirty="0"/>
              <a:t>every</a:t>
            </a:r>
            <a:r>
              <a:rPr sz="1867" spc="-27" dirty="0"/>
              <a:t> </a:t>
            </a:r>
            <a:r>
              <a:rPr sz="1867" spc="-33" dirty="0"/>
              <a:t>one </a:t>
            </a:r>
            <a:r>
              <a:rPr sz="1867" dirty="0"/>
              <a:t>pixel</a:t>
            </a:r>
            <a:r>
              <a:rPr sz="1867" spc="-27" dirty="0"/>
              <a:t> </a:t>
            </a:r>
            <a:r>
              <a:rPr sz="1867" dirty="0"/>
              <a:t>in</a:t>
            </a:r>
            <a:r>
              <a:rPr sz="1867" spc="-20" dirty="0"/>
              <a:t> </a:t>
            </a:r>
            <a:r>
              <a:rPr sz="1867" dirty="0"/>
              <a:t>the</a:t>
            </a:r>
            <a:r>
              <a:rPr sz="1867" spc="-20" dirty="0"/>
              <a:t> </a:t>
            </a:r>
            <a:r>
              <a:rPr sz="1867" spc="-13" dirty="0"/>
              <a:t>output</a:t>
            </a:r>
            <a:endParaRPr sz="1867" dirty="0"/>
          </a:p>
        </p:txBody>
      </p:sp>
      <p:sp>
        <p:nvSpPr>
          <p:cNvPr id="14" name="object 14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 dirty="0"/>
              <a:t>Fei-</a:t>
            </a:r>
            <a:r>
              <a:rPr lang="en-US" dirty="0"/>
              <a:t>Fei</a:t>
            </a:r>
            <a:r>
              <a:rPr lang="en-US" spc="-20" dirty="0"/>
              <a:t> </a:t>
            </a:r>
            <a:r>
              <a:rPr lang="en-US" dirty="0"/>
              <a:t>Li,</a:t>
            </a:r>
            <a:r>
              <a:rPr lang="en-US" spc="-20" dirty="0"/>
              <a:t> </a:t>
            </a:r>
            <a:r>
              <a:rPr lang="en-US" dirty="0" err="1"/>
              <a:t>Jiajun</a:t>
            </a:r>
            <a:r>
              <a:rPr lang="en-US" spc="-15" dirty="0"/>
              <a:t> </a:t>
            </a:r>
            <a:r>
              <a:rPr lang="en-US" dirty="0"/>
              <a:t>Wu,</a:t>
            </a:r>
            <a:r>
              <a:rPr lang="en-US" spc="-20" dirty="0"/>
              <a:t> </a:t>
            </a:r>
            <a:r>
              <a:rPr lang="en-US" dirty="0" err="1"/>
              <a:t>Ruohan</a:t>
            </a:r>
            <a:r>
              <a:rPr lang="en-US" spc="-15" dirty="0"/>
              <a:t> </a:t>
            </a:r>
            <a:r>
              <a:rPr lang="en-US" spc="-25" dirty="0"/>
              <a:t>Gao</a:t>
            </a:r>
            <a:endParaRPr spc="-33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68</a:t>
            </a:fld>
            <a:endParaRPr spc="-33" dirty="0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47768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7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Upsampling</a:t>
            </a:r>
            <a:endParaRPr sz="3733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3133" y="1401407"/>
            <a:ext cx="6062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7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transposed</a:t>
            </a:r>
            <a:r>
              <a:rPr sz="2400" b="1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69</a:t>
            </a:fld>
            <a:endParaRPr spc="-33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586916" y="32160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63783" y="2735150"/>
          <a:ext cx="2042159" cy="2109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1506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100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Upsampling:</a:t>
            </a:r>
            <a:r>
              <a:rPr sz="3733" spc="-1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Transposed</a:t>
            </a:r>
            <a:r>
              <a:rPr sz="3733" spc="-9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</a:t>
            </a:r>
            <a:endParaRPr sz="373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544" y="404665"/>
            <a:ext cx="8229600" cy="928593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>
                <a:latin typeface="+mn-lt"/>
              </a:rPr>
              <a:t>C</a:t>
            </a:r>
            <a:r>
              <a:rPr lang="en-US" altLang="zh-CN" sz="2800" b="1" dirty="0">
                <a:latin typeface="+mn-lt"/>
              </a:rPr>
              <a:t>onvolution</a:t>
            </a:r>
            <a:r>
              <a:rPr lang="zh-CN" altLang="en-US" sz="2800" b="1" dirty="0">
                <a:latin typeface="+mn-lt"/>
              </a:rPr>
              <a:t> </a:t>
            </a:r>
            <a:r>
              <a:rPr lang="en-US" altLang="zh-CN" sz="2800" b="1" dirty="0">
                <a:latin typeface="+mn-lt"/>
              </a:rPr>
              <a:t>Neural</a:t>
            </a:r>
            <a:r>
              <a:rPr lang="zh-CN" altLang="en-US" sz="2800" b="1" dirty="0">
                <a:latin typeface="+mn-lt"/>
              </a:rPr>
              <a:t> </a:t>
            </a:r>
            <a:r>
              <a:rPr lang="en-US" altLang="zh-CN" sz="2800" b="1" dirty="0">
                <a:latin typeface="+mn-lt"/>
              </a:rPr>
              <a:t>Network(CNN</a:t>
            </a:r>
            <a:r>
              <a:rPr lang="en-US" altLang="zh-CN" sz="3100" b="1" dirty="0">
                <a:latin typeface="+mn-lt"/>
              </a:rPr>
              <a:t>)</a:t>
            </a:r>
            <a:br>
              <a:rPr lang="en-US" altLang="zh-CN" sz="3100" dirty="0"/>
            </a:br>
            <a:r>
              <a:rPr kumimoji="1" lang="en-US" altLang="zh-CN" sz="2700" dirty="0"/>
              <a:t>Inspired by Simple and Complex Cell in Visual Cortex</a:t>
            </a:r>
            <a:endParaRPr kumimoji="1" lang="zh-CN" altLang="en-US" sz="27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63" y="1668311"/>
            <a:ext cx="4292600" cy="4102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53410" y="2289482"/>
            <a:ext cx="1837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Convolution</a:t>
            </a:r>
            <a:endParaRPr kumimoji="1" lang="zh-CN" altLang="en-US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553410" y="4447267"/>
            <a:ext cx="1837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Pooling</a:t>
            </a:r>
            <a:endParaRPr kumimoji="1" lang="zh-CN" altLang="en-US" sz="2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620" y="4213305"/>
            <a:ext cx="2540000" cy="19304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24056" y="6183395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1981 Nobel Prize</a:t>
            </a:r>
          </a:p>
        </p:txBody>
      </p:sp>
    </p:spTree>
    <p:extLst>
      <p:ext uri="{BB962C8B-B14F-4D97-AF65-F5344CB8AC3E}">
        <p14:creationId xmlns:p14="http://schemas.microsoft.com/office/powerpoint/2010/main" val="22822256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86916" y="32160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26566" y="2221527"/>
            <a:ext cx="2592493" cy="2639907"/>
            <a:chOff x="4519924" y="1666145"/>
            <a:chExt cx="1944370" cy="1979930"/>
          </a:xfrm>
        </p:grpSpPr>
        <p:sp>
          <p:nvSpPr>
            <p:cNvPr id="6" name="object 6"/>
            <p:cNvSpPr/>
            <p:nvPr/>
          </p:nvSpPr>
          <p:spPr>
            <a:xfrm>
              <a:off x="4922849" y="2051374"/>
              <a:ext cx="1541145" cy="1594485"/>
            </a:xfrm>
            <a:custGeom>
              <a:avLst/>
              <a:gdLst/>
              <a:ahLst/>
              <a:cxnLst/>
              <a:rect l="l" t="t" r="r" b="b"/>
              <a:pathLst>
                <a:path w="1541145" h="1594485">
                  <a:moveTo>
                    <a:pt x="4749" y="0"/>
                  </a:moveTo>
                  <a:lnTo>
                    <a:pt x="4749" y="1594299"/>
                  </a:lnTo>
                </a:path>
                <a:path w="1541145" h="1594485">
                  <a:moveTo>
                    <a:pt x="387599" y="0"/>
                  </a:moveTo>
                  <a:lnTo>
                    <a:pt x="387599" y="1594299"/>
                  </a:lnTo>
                </a:path>
                <a:path w="1541145" h="1594485">
                  <a:moveTo>
                    <a:pt x="770449" y="0"/>
                  </a:moveTo>
                  <a:lnTo>
                    <a:pt x="770449" y="1594299"/>
                  </a:lnTo>
                </a:path>
                <a:path w="1541145" h="1594485">
                  <a:moveTo>
                    <a:pt x="1153299" y="0"/>
                  </a:moveTo>
                  <a:lnTo>
                    <a:pt x="1153299" y="1594299"/>
                  </a:lnTo>
                </a:path>
                <a:path w="1541145" h="1594485">
                  <a:moveTo>
                    <a:pt x="1536149" y="0"/>
                  </a:moveTo>
                  <a:lnTo>
                    <a:pt x="1536149" y="1594299"/>
                  </a:lnTo>
                </a:path>
                <a:path w="1541145" h="1594485">
                  <a:moveTo>
                    <a:pt x="0" y="4749"/>
                  </a:moveTo>
                  <a:lnTo>
                    <a:pt x="1540899" y="4749"/>
                  </a:lnTo>
                </a:path>
                <a:path w="1541145" h="1594485">
                  <a:moveTo>
                    <a:pt x="0" y="400949"/>
                  </a:moveTo>
                  <a:lnTo>
                    <a:pt x="1540899" y="400949"/>
                  </a:lnTo>
                </a:path>
                <a:path w="1541145" h="1594485">
                  <a:moveTo>
                    <a:pt x="0" y="797149"/>
                  </a:moveTo>
                  <a:lnTo>
                    <a:pt x="1540899" y="797149"/>
                  </a:lnTo>
                </a:path>
                <a:path w="1541145" h="1594485">
                  <a:moveTo>
                    <a:pt x="0" y="1193349"/>
                  </a:moveTo>
                  <a:lnTo>
                    <a:pt x="1540899" y="1193349"/>
                  </a:lnTo>
                </a:path>
                <a:path w="1541145" h="1594485">
                  <a:moveTo>
                    <a:pt x="0" y="1589549"/>
                  </a:moveTo>
                  <a:lnTo>
                    <a:pt x="1540899" y="1589549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538974" y="1685195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9" y="0"/>
                  </a:lnTo>
                  <a:lnTo>
                    <a:pt x="1153799" y="1086599"/>
                  </a:lnTo>
                  <a:lnTo>
                    <a:pt x="0" y="108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903299" y="2913153"/>
            <a:ext cx="1900767" cy="164252"/>
            <a:chOff x="2927474" y="2184864"/>
            <a:chExt cx="1425575" cy="123189"/>
          </a:xfrm>
        </p:grpSpPr>
        <p:sp>
          <p:nvSpPr>
            <p:cNvPr id="9" name="object 9"/>
            <p:cNvSpPr/>
            <p:nvPr/>
          </p:nvSpPr>
          <p:spPr>
            <a:xfrm>
              <a:off x="2927474" y="2246350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637" y="2184864"/>
              <a:ext cx="158251" cy="1229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070001" y="3221650"/>
            <a:ext cx="1179407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gives </a:t>
            </a:r>
            <a:r>
              <a:rPr sz="1867" dirty="0">
                <a:latin typeface="Arial"/>
                <a:cs typeface="Arial"/>
              </a:rPr>
              <a:t>weight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for </a:t>
            </a:r>
            <a:r>
              <a:rPr sz="1867" spc="-13" dirty="0">
                <a:latin typeface="Arial"/>
                <a:cs typeface="Arial"/>
              </a:rPr>
              <a:t>filter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70</a:t>
            </a:fld>
            <a:endParaRPr spc="-33" dirty="0"/>
          </a:p>
        </p:txBody>
      </p:sp>
      <p:sp>
        <p:nvSpPr>
          <p:cNvPr id="12" name="object 12"/>
          <p:cNvSpPr txBox="1"/>
          <p:nvPr/>
        </p:nvSpPr>
        <p:spPr>
          <a:xfrm>
            <a:off x="2803133" y="1401407"/>
            <a:ext cx="6062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7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transposed</a:t>
            </a:r>
            <a:r>
              <a:rPr sz="2400" b="1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1506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100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Upsampling:</a:t>
            </a:r>
            <a:r>
              <a:rPr sz="3733" spc="-1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Transposed</a:t>
            </a:r>
            <a:r>
              <a:rPr sz="3733" spc="-9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</a:t>
            </a:r>
            <a:endParaRPr sz="3733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86916" y="32160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26566" y="2221527"/>
            <a:ext cx="2611119" cy="2639907"/>
            <a:chOff x="4519924" y="1666145"/>
            <a:chExt cx="1958339" cy="1979930"/>
          </a:xfrm>
        </p:grpSpPr>
        <p:sp>
          <p:nvSpPr>
            <p:cNvPr id="6" name="object 6"/>
            <p:cNvSpPr/>
            <p:nvPr/>
          </p:nvSpPr>
          <p:spPr>
            <a:xfrm>
              <a:off x="4922849" y="2051374"/>
              <a:ext cx="1541145" cy="1594485"/>
            </a:xfrm>
            <a:custGeom>
              <a:avLst/>
              <a:gdLst/>
              <a:ahLst/>
              <a:cxnLst/>
              <a:rect l="l" t="t" r="r" b="b"/>
              <a:pathLst>
                <a:path w="1541145" h="1594485">
                  <a:moveTo>
                    <a:pt x="4749" y="0"/>
                  </a:moveTo>
                  <a:lnTo>
                    <a:pt x="4749" y="1594299"/>
                  </a:lnTo>
                </a:path>
                <a:path w="1541145" h="1594485">
                  <a:moveTo>
                    <a:pt x="387599" y="0"/>
                  </a:moveTo>
                  <a:lnTo>
                    <a:pt x="387599" y="1594299"/>
                  </a:lnTo>
                </a:path>
                <a:path w="1541145" h="1594485">
                  <a:moveTo>
                    <a:pt x="770449" y="0"/>
                  </a:moveTo>
                  <a:lnTo>
                    <a:pt x="770449" y="1594299"/>
                  </a:lnTo>
                </a:path>
                <a:path w="1541145" h="1594485">
                  <a:moveTo>
                    <a:pt x="1153299" y="0"/>
                  </a:moveTo>
                  <a:lnTo>
                    <a:pt x="1153299" y="1594299"/>
                  </a:lnTo>
                </a:path>
                <a:path w="1541145" h="1594485">
                  <a:moveTo>
                    <a:pt x="1536149" y="0"/>
                  </a:moveTo>
                  <a:lnTo>
                    <a:pt x="1536149" y="1594299"/>
                  </a:lnTo>
                </a:path>
                <a:path w="1541145" h="1594485">
                  <a:moveTo>
                    <a:pt x="0" y="4749"/>
                  </a:moveTo>
                  <a:lnTo>
                    <a:pt x="1540899" y="4749"/>
                  </a:lnTo>
                </a:path>
                <a:path w="1541145" h="1594485">
                  <a:moveTo>
                    <a:pt x="0" y="400949"/>
                  </a:moveTo>
                  <a:lnTo>
                    <a:pt x="1540899" y="400949"/>
                  </a:lnTo>
                </a:path>
                <a:path w="1541145" h="1594485">
                  <a:moveTo>
                    <a:pt x="0" y="797149"/>
                  </a:moveTo>
                  <a:lnTo>
                    <a:pt x="1540899" y="797149"/>
                  </a:lnTo>
                </a:path>
                <a:path w="1541145" h="1594485">
                  <a:moveTo>
                    <a:pt x="0" y="1193349"/>
                  </a:moveTo>
                  <a:lnTo>
                    <a:pt x="1540899" y="1193349"/>
                  </a:lnTo>
                </a:path>
                <a:path w="1541145" h="1594485">
                  <a:moveTo>
                    <a:pt x="0" y="1589549"/>
                  </a:moveTo>
                  <a:lnTo>
                    <a:pt x="1540899" y="1589549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538974" y="1685195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9" y="0"/>
                  </a:lnTo>
                  <a:lnTo>
                    <a:pt x="1153799" y="1086599"/>
                  </a:lnTo>
                  <a:lnTo>
                    <a:pt x="0" y="108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305199" y="1685195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9" y="0"/>
                  </a:lnTo>
                  <a:lnTo>
                    <a:pt x="1153799" y="1086599"/>
                  </a:lnTo>
                  <a:lnTo>
                    <a:pt x="0" y="108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03299" y="2913153"/>
            <a:ext cx="1900767" cy="164252"/>
            <a:chOff x="2927474" y="2184864"/>
            <a:chExt cx="1425575" cy="123189"/>
          </a:xfrm>
        </p:grpSpPr>
        <p:sp>
          <p:nvSpPr>
            <p:cNvPr id="10" name="object 10"/>
            <p:cNvSpPr/>
            <p:nvPr/>
          </p:nvSpPr>
          <p:spPr>
            <a:xfrm>
              <a:off x="2927474" y="2246350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637" y="2184864"/>
              <a:ext cx="158251" cy="12297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070001" y="3221650"/>
            <a:ext cx="1179407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gives </a:t>
            </a:r>
            <a:r>
              <a:rPr sz="1867" dirty="0">
                <a:latin typeface="Arial"/>
                <a:cs typeface="Arial"/>
              </a:rPr>
              <a:t>weight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for </a:t>
            </a:r>
            <a:r>
              <a:rPr sz="1867" spc="-13" dirty="0">
                <a:latin typeface="Arial"/>
                <a:cs typeface="Arial"/>
              </a:rPr>
              <a:t>filter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71</a:t>
            </a:fld>
            <a:endParaRPr spc="-33" dirty="0"/>
          </a:p>
        </p:txBody>
      </p:sp>
      <p:sp>
        <p:nvSpPr>
          <p:cNvPr id="13" name="object 13"/>
          <p:cNvSpPr txBox="1"/>
          <p:nvPr/>
        </p:nvSpPr>
        <p:spPr>
          <a:xfrm>
            <a:off x="2803133" y="1401407"/>
            <a:ext cx="6062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7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transposed</a:t>
            </a:r>
            <a:r>
              <a:rPr sz="2400" b="1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71634" y="2900184"/>
            <a:ext cx="253661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Filter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moves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pixels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in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for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every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one </a:t>
            </a:r>
            <a:r>
              <a:rPr sz="1867" dirty="0">
                <a:latin typeface="Arial"/>
                <a:cs typeface="Arial"/>
              </a:rPr>
              <a:t>pixel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u="heavy" spc="-1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71634" y="4038105"/>
            <a:ext cx="276013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Stride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gives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ratio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between </a:t>
            </a:r>
            <a:r>
              <a:rPr sz="1867" dirty="0">
                <a:latin typeface="Arial"/>
                <a:cs typeface="Arial"/>
              </a:rPr>
              <a:t>movement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output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and </a:t>
            </a:r>
            <a:r>
              <a:rPr sz="1867" spc="-13" dirty="0"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1506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100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Upsampling:</a:t>
            </a:r>
            <a:r>
              <a:rPr sz="3733" spc="-1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Transposed</a:t>
            </a:r>
            <a:r>
              <a:rPr sz="3733" spc="-9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</a:t>
            </a:r>
            <a:endParaRPr sz="3733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86916" y="32160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26565" y="1694850"/>
            <a:ext cx="3423920" cy="3166533"/>
            <a:chOff x="4519924" y="1271137"/>
            <a:chExt cx="2567940" cy="2374900"/>
          </a:xfrm>
        </p:grpSpPr>
        <p:sp>
          <p:nvSpPr>
            <p:cNvPr id="6" name="object 6"/>
            <p:cNvSpPr/>
            <p:nvPr/>
          </p:nvSpPr>
          <p:spPr>
            <a:xfrm>
              <a:off x="4922849" y="2051375"/>
              <a:ext cx="1541145" cy="1594485"/>
            </a:xfrm>
            <a:custGeom>
              <a:avLst/>
              <a:gdLst/>
              <a:ahLst/>
              <a:cxnLst/>
              <a:rect l="l" t="t" r="r" b="b"/>
              <a:pathLst>
                <a:path w="1541145" h="1594485">
                  <a:moveTo>
                    <a:pt x="4749" y="0"/>
                  </a:moveTo>
                  <a:lnTo>
                    <a:pt x="4749" y="1594299"/>
                  </a:lnTo>
                </a:path>
                <a:path w="1541145" h="1594485">
                  <a:moveTo>
                    <a:pt x="387599" y="0"/>
                  </a:moveTo>
                  <a:lnTo>
                    <a:pt x="387599" y="1594299"/>
                  </a:lnTo>
                </a:path>
                <a:path w="1541145" h="1594485">
                  <a:moveTo>
                    <a:pt x="770449" y="0"/>
                  </a:moveTo>
                  <a:lnTo>
                    <a:pt x="770449" y="1594299"/>
                  </a:lnTo>
                </a:path>
                <a:path w="1541145" h="1594485">
                  <a:moveTo>
                    <a:pt x="1153299" y="0"/>
                  </a:moveTo>
                  <a:lnTo>
                    <a:pt x="1153299" y="1594299"/>
                  </a:lnTo>
                </a:path>
                <a:path w="1541145" h="1594485">
                  <a:moveTo>
                    <a:pt x="1536149" y="0"/>
                  </a:moveTo>
                  <a:lnTo>
                    <a:pt x="1536149" y="1594299"/>
                  </a:lnTo>
                </a:path>
                <a:path w="1541145" h="1594485">
                  <a:moveTo>
                    <a:pt x="0" y="4749"/>
                  </a:moveTo>
                  <a:lnTo>
                    <a:pt x="1540899" y="4749"/>
                  </a:lnTo>
                </a:path>
                <a:path w="1541145" h="1594485">
                  <a:moveTo>
                    <a:pt x="0" y="400949"/>
                  </a:moveTo>
                  <a:lnTo>
                    <a:pt x="1540899" y="400949"/>
                  </a:lnTo>
                </a:path>
                <a:path w="1541145" h="1594485">
                  <a:moveTo>
                    <a:pt x="0" y="797149"/>
                  </a:moveTo>
                  <a:lnTo>
                    <a:pt x="1540899" y="797149"/>
                  </a:lnTo>
                </a:path>
                <a:path w="1541145" h="1594485">
                  <a:moveTo>
                    <a:pt x="0" y="1193349"/>
                  </a:moveTo>
                  <a:lnTo>
                    <a:pt x="1540899" y="1193349"/>
                  </a:lnTo>
                </a:path>
                <a:path w="1541145" h="1594485">
                  <a:moveTo>
                    <a:pt x="0" y="1589549"/>
                  </a:moveTo>
                  <a:lnTo>
                    <a:pt x="1540899" y="1589549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538974" y="1685196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9" y="0"/>
                  </a:lnTo>
                  <a:lnTo>
                    <a:pt x="1153799" y="1086599"/>
                  </a:lnTo>
                  <a:lnTo>
                    <a:pt x="0" y="108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305199" y="1685196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9" y="0"/>
                  </a:lnTo>
                  <a:lnTo>
                    <a:pt x="1153799" y="1086599"/>
                  </a:lnTo>
                  <a:lnTo>
                    <a:pt x="0" y="108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690046" y="1285425"/>
              <a:ext cx="1383665" cy="789305"/>
            </a:xfrm>
            <a:custGeom>
              <a:avLst/>
              <a:gdLst/>
              <a:ahLst/>
              <a:cxnLst/>
              <a:rect l="l" t="t" r="r" b="b"/>
              <a:pathLst>
                <a:path w="1383665" h="789305">
                  <a:moveTo>
                    <a:pt x="1383453" y="0"/>
                  </a:moveTo>
                  <a:lnTo>
                    <a:pt x="0" y="78868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3103" y="2018822"/>
              <a:ext cx="164605" cy="13380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903299" y="2913153"/>
            <a:ext cx="1900767" cy="164252"/>
            <a:chOff x="2927474" y="2184864"/>
            <a:chExt cx="1425575" cy="123189"/>
          </a:xfrm>
        </p:grpSpPr>
        <p:sp>
          <p:nvSpPr>
            <p:cNvPr id="12" name="object 12"/>
            <p:cNvSpPr/>
            <p:nvPr/>
          </p:nvSpPr>
          <p:spPr>
            <a:xfrm>
              <a:off x="2927474" y="2246350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4637" y="2184864"/>
              <a:ext cx="158251" cy="1229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070001" y="3221650"/>
            <a:ext cx="1179407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gives </a:t>
            </a:r>
            <a:r>
              <a:rPr sz="1867" dirty="0">
                <a:latin typeface="Arial"/>
                <a:cs typeface="Arial"/>
              </a:rPr>
              <a:t>weight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for </a:t>
            </a:r>
            <a:r>
              <a:rPr sz="1867" spc="-13" dirty="0">
                <a:latin typeface="Arial"/>
                <a:cs typeface="Arial"/>
              </a:rPr>
              <a:t>filter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72</a:t>
            </a:fld>
            <a:endParaRPr spc="-33" dirty="0"/>
          </a:p>
        </p:txBody>
      </p:sp>
      <p:sp>
        <p:nvSpPr>
          <p:cNvPr id="15" name="object 15"/>
          <p:cNvSpPr txBox="1"/>
          <p:nvPr/>
        </p:nvSpPr>
        <p:spPr>
          <a:xfrm>
            <a:off x="9528700" y="1305383"/>
            <a:ext cx="16543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Sum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where </a:t>
            </a:r>
            <a:r>
              <a:rPr sz="1867" dirty="0">
                <a:latin typeface="Arial"/>
                <a:cs typeface="Arial"/>
              </a:rPr>
              <a:t>output</a:t>
            </a:r>
            <a:r>
              <a:rPr sz="1867" spc="-5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overlaps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3133" y="1401407"/>
            <a:ext cx="6062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7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transposed</a:t>
            </a:r>
            <a:r>
              <a:rPr sz="2400" b="1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71634" y="2900184"/>
            <a:ext cx="253661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Filter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moves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pixels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in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for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every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one </a:t>
            </a:r>
            <a:r>
              <a:rPr sz="1867" dirty="0">
                <a:latin typeface="Arial"/>
                <a:cs typeface="Arial"/>
              </a:rPr>
              <a:t>pixel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u="heavy" spc="-1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1634" y="4038105"/>
            <a:ext cx="276013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Stride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gives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ratio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between </a:t>
            </a:r>
            <a:r>
              <a:rPr sz="1867" dirty="0">
                <a:latin typeface="Arial"/>
                <a:cs typeface="Arial"/>
              </a:rPr>
              <a:t>movement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output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and </a:t>
            </a:r>
            <a:r>
              <a:rPr sz="1867" spc="-13" dirty="0"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1506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100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Upsampling:</a:t>
            </a:r>
            <a:r>
              <a:rPr sz="3733" spc="-1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Transposed</a:t>
            </a:r>
            <a:r>
              <a:rPr sz="3733" spc="-9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</a:t>
            </a:r>
            <a:endParaRPr sz="3733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86916" y="3216016"/>
          <a:ext cx="1021080" cy="1054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500654" y="4946818"/>
            <a:ext cx="1205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5839" y="4946818"/>
            <a:ext cx="1389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4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4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26565" y="1694850"/>
            <a:ext cx="3423920" cy="3166533"/>
            <a:chOff x="4519924" y="1271137"/>
            <a:chExt cx="2567940" cy="2374900"/>
          </a:xfrm>
        </p:grpSpPr>
        <p:sp>
          <p:nvSpPr>
            <p:cNvPr id="6" name="object 6"/>
            <p:cNvSpPr/>
            <p:nvPr/>
          </p:nvSpPr>
          <p:spPr>
            <a:xfrm>
              <a:off x="4922849" y="2051375"/>
              <a:ext cx="1541145" cy="1594485"/>
            </a:xfrm>
            <a:custGeom>
              <a:avLst/>
              <a:gdLst/>
              <a:ahLst/>
              <a:cxnLst/>
              <a:rect l="l" t="t" r="r" b="b"/>
              <a:pathLst>
                <a:path w="1541145" h="1594485">
                  <a:moveTo>
                    <a:pt x="4749" y="0"/>
                  </a:moveTo>
                  <a:lnTo>
                    <a:pt x="4749" y="1594299"/>
                  </a:lnTo>
                </a:path>
                <a:path w="1541145" h="1594485">
                  <a:moveTo>
                    <a:pt x="387599" y="0"/>
                  </a:moveTo>
                  <a:lnTo>
                    <a:pt x="387599" y="1594299"/>
                  </a:lnTo>
                </a:path>
                <a:path w="1541145" h="1594485">
                  <a:moveTo>
                    <a:pt x="770449" y="0"/>
                  </a:moveTo>
                  <a:lnTo>
                    <a:pt x="770449" y="1594299"/>
                  </a:lnTo>
                </a:path>
                <a:path w="1541145" h="1594485">
                  <a:moveTo>
                    <a:pt x="1153299" y="0"/>
                  </a:moveTo>
                  <a:lnTo>
                    <a:pt x="1153299" y="1594299"/>
                  </a:lnTo>
                </a:path>
                <a:path w="1541145" h="1594485">
                  <a:moveTo>
                    <a:pt x="1536149" y="0"/>
                  </a:moveTo>
                  <a:lnTo>
                    <a:pt x="1536149" y="1594299"/>
                  </a:lnTo>
                </a:path>
                <a:path w="1541145" h="1594485">
                  <a:moveTo>
                    <a:pt x="0" y="4749"/>
                  </a:moveTo>
                  <a:lnTo>
                    <a:pt x="1540899" y="4749"/>
                  </a:lnTo>
                </a:path>
                <a:path w="1541145" h="1594485">
                  <a:moveTo>
                    <a:pt x="0" y="400949"/>
                  </a:moveTo>
                  <a:lnTo>
                    <a:pt x="1540899" y="400949"/>
                  </a:lnTo>
                </a:path>
                <a:path w="1541145" h="1594485">
                  <a:moveTo>
                    <a:pt x="0" y="797149"/>
                  </a:moveTo>
                  <a:lnTo>
                    <a:pt x="1540899" y="797149"/>
                  </a:lnTo>
                </a:path>
                <a:path w="1541145" h="1594485">
                  <a:moveTo>
                    <a:pt x="0" y="1193349"/>
                  </a:moveTo>
                  <a:lnTo>
                    <a:pt x="1540899" y="1193349"/>
                  </a:lnTo>
                </a:path>
                <a:path w="1541145" h="1594485">
                  <a:moveTo>
                    <a:pt x="0" y="1589549"/>
                  </a:moveTo>
                  <a:lnTo>
                    <a:pt x="1540899" y="1589549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538974" y="1685196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9" y="0"/>
                  </a:lnTo>
                  <a:lnTo>
                    <a:pt x="1153799" y="1086599"/>
                  </a:lnTo>
                  <a:lnTo>
                    <a:pt x="0" y="108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305199" y="1685196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9" y="0"/>
                  </a:lnTo>
                  <a:lnTo>
                    <a:pt x="1153799" y="1086599"/>
                  </a:lnTo>
                  <a:lnTo>
                    <a:pt x="0" y="108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690046" y="1285425"/>
              <a:ext cx="1383665" cy="789305"/>
            </a:xfrm>
            <a:custGeom>
              <a:avLst/>
              <a:gdLst/>
              <a:ahLst/>
              <a:cxnLst/>
              <a:rect l="l" t="t" r="r" b="b"/>
              <a:pathLst>
                <a:path w="1383665" h="789305">
                  <a:moveTo>
                    <a:pt x="1383453" y="0"/>
                  </a:moveTo>
                  <a:lnTo>
                    <a:pt x="0" y="78868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3103" y="2018822"/>
              <a:ext cx="164605" cy="13380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903299" y="2913153"/>
            <a:ext cx="1900767" cy="164252"/>
            <a:chOff x="2927474" y="2184864"/>
            <a:chExt cx="1425575" cy="123189"/>
          </a:xfrm>
        </p:grpSpPr>
        <p:sp>
          <p:nvSpPr>
            <p:cNvPr id="12" name="object 12"/>
            <p:cNvSpPr/>
            <p:nvPr/>
          </p:nvSpPr>
          <p:spPr>
            <a:xfrm>
              <a:off x="2927474" y="2246350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4637" y="2184864"/>
              <a:ext cx="158251" cy="1229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070001" y="3221650"/>
            <a:ext cx="1179407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Input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gives </a:t>
            </a:r>
            <a:r>
              <a:rPr sz="1867" dirty="0">
                <a:latin typeface="Arial"/>
                <a:cs typeface="Arial"/>
              </a:rPr>
              <a:t>weight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for </a:t>
            </a:r>
            <a:r>
              <a:rPr sz="1867" spc="-13" dirty="0">
                <a:latin typeface="Arial"/>
                <a:cs typeface="Arial"/>
              </a:rPr>
              <a:t>filter</a:t>
            </a:r>
            <a:endParaRPr sz="186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73</a:t>
            </a:fld>
            <a:endParaRPr spc="-33" dirty="0"/>
          </a:p>
        </p:txBody>
      </p:sp>
      <p:sp>
        <p:nvSpPr>
          <p:cNvPr id="15" name="object 15"/>
          <p:cNvSpPr txBox="1"/>
          <p:nvPr/>
        </p:nvSpPr>
        <p:spPr>
          <a:xfrm>
            <a:off x="9528700" y="1305383"/>
            <a:ext cx="16543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Sum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where </a:t>
            </a:r>
            <a:r>
              <a:rPr sz="1867" dirty="0">
                <a:latin typeface="Arial"/>
                <a:cs typeface="Arial"/>
              </a:rPr>
              <a:t>output</a:t>
            </a:r>
            <a:r>
              <a:rPr sz="1867" spc="-5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overlaps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3133" y="1401407"/>
            <a:ext cx="6062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7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transposed</a:t>
            </a:r>
            <a:r>
              <a:rPr sz="2400" b="1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convolution,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67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71634" y="2900184"/>
            <a:ext cx="253661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Filter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moves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pixels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in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for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every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one </a:t>
            </a:r>
            <a:r>
              <a:rPr sz="1867" dirty="0">
                <a:latin typeface="Arial"/>
                <a:cs typeface="Arial"/>
              </a:rPr>
              <a:t>pixel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u="heavy" spc="-1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1634" y="4038105"/>
            <a:ext cx="276013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Stride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gives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ratio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between </a:t>
            </a:r>
            <a:r>
              <a:rPr sz="1867" dirty="0">
                <a:latin typeface="Arial"/>
                <a:cs typeface="Arial"/>
              </a:rPr>
              <a:t>movement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output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and </a:t>
            </a:r>
            <a:r>
              <a:rPr sz="1867" spc="-13" dirty="0"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2201" y="1545585"/>
            <a:ext cx="192955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Q: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Why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called transposed convolution?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1506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100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Upsampling:</a:t>
            </a:r>
            <a:r>
              <a:rPr sz="3733" spc="-16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Transposed</a:t>
            </a:r>
            <a:r>
              <a:rPr sz="3733" spc="-9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</a:t>
            </a:r>
            <a:endParaRPr sz="3733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762084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Learnable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Upsampling: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1D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Example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863601" y="3124201"/>
            <a:ext cx="668020" cy="598455"/>
          </a:xfrm>
          <a:prstGeom prst="rect">
            <a:avLst/>
          </a:prstGeom>
          <a:solidFill>
            <a:srgbClr val="F4CCCC"/>
          </a:solidFill>
          <a:ln w="9524">
            <a:solidFill>
              <a:srgbClr val="9E9E9E"/>
            </a:solidFill>
          </a:ln>
        </p:spPr>
        <p:txBody>
          <a:bodyPr vert="horz" wrap="square" lIns="0" tIns="104987" rIns="0" bIns="0" rtlCol="0">
            <a:spAutoFit/>
          </a:bodyPr>
          <a:lstStyle/>
          <a:p>
            <a:pPr marL="220128">
              <a:spcBef>
                <a:spcPts val="827"/>
              </a:spcBef>
            </a:pPr>
            <a:r>
              <a:rPr sz="320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601" y="3855668"/>
            <a:ext cx="668020" cy="598455"/>
          </a:xfrm>
          <a:prstGeom prst="rect">
            <a:avLst/>
          </a:prstGeom>
          <a:solidFill>
            <a:srgbClr val="C9DAF7"/>
          </a:solidFill>
          <a:ln w="9524">
            <a:solidFill>
              <a:srgbClr val="9E9E9E"/>
            </a:solidFill>
          </a:ln>
        </p:spPr>
        <p:txBody>
          <a:bodyPr vert="horz" wrap="square" lIns="0" tIns="104987" rIns="0" bIns="0" rtlCol="0">
            <a:spAutoFit/>
          </a:bodyPr>
          <a:lstStyle/>
          <a:p>
            <a:pPr marL="220128">
              <a:spcBef>
                <a:spcPts val="827"/>
              </a:spcBef>
            </a:pPr>
            <a:r>
              <a:rPr sz="320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97650" y="2754650"/>
          <a:ext cx="668020" cy="2192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8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0673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x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673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y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673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z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42250" y="2078849"/>
          <a:ext cx="1697565" cy="3712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0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6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2850"/>
                        </a:lnSpc>
                      </a:pPr>
                      <a:r>
                        <a:rPr sz="3200" spc="-25" dirty="0">
                          <a:latin typeface="Arial"/>
                          <a:cs typeface="Arial"/>
                        </a:rPr>
                        <a:t>ax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6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3200" spc="-25" dirty="0">
                          <a:latin typeface="Arial"/>
                          <a:cs typeface="Arial"/>
                        </a:rPr>
                        <a:t>ay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85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3200" spc="-25" dirty="0">
                          <a:latin typeface="Arial"/>
                          <a:cs typeface="Arial"/>
                        </a:rPr>
                        <a:t>az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71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+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26247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25" dirty="0">
                          <a:latin typeface="Arial"/>
                          <a:cs typeface="Arial"/>
                        </a:rPr>
                        <a:t>bx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26247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37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68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067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3200" spc="-25" dirty="0">
                          <a:latin typeface="Arial"/>
                          <a:cs typeface="Arial"/>
                        </a:rPr>
                        <a:t>by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0127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2765"/>
                        </a:lnSpc>
                        <a:spcBef>
                          <a:spcPts val="620"/>
                        </a:spcBef>
                      </a:pPr>
                      <a:r>
                        <a:rPr sz="3200" spc="-25" dirty="0">
                          <a:latin typeface="Arial"/>
                          <a:cs typeface="Arial"/>
                        </a:rPr>
                        <a:t>bz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547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84127" y="1870678"/>
            <a:ext cx="10261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Input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4213" y="1933145"/>
            <a:ext cx="10270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Filter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14796" y="1244678"/>
            <a:ext cx="1364825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Output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67649" y="2769716"/>
            <a:ext cx="2443480" cy="2162387"/>
            <a:chOff x="1175737" y="2077287"/>
            <a:chExt cx="1832610" cy="1621790"/>
          </a:xfrm>
        </p:grpSpPr>
        <p:sp>
          <p:nvSpPr>
            <p:cNvPr id="11" name="object 11"/>
            <p:cNvSpPr/>
            <p:nvPr/>
          </p:nvSpPr>
          <p:spPr>
            <a:xfrm>
              <a:off x="1190025" y="2091575"/>
              <a:ext cx="1765935" cy="1593215"/>
            </a:xfrm>
            <a:custGeom>
              <a:avLst/>
              <a:gdLst/>
              <a:ahLst/>
              <a:cxnLst/>
              <a:rect l="l" t="t" r="r" b="b"/>
              <a:pathLst>
                <a:path w="1765935" h="1593214">
                  <a:moveTo>
                    <a:pt x="0" y="239999"/>
                  </a:moveTo>
                  <a:lnTo>
                    <a:pt x="1765499" y="0"/>
                  </a:lnTo>
                </a:path>
                <a:path w="1765935" h="1593214">
                  <a:moveTo>
                    <a:pt x="34999" y="782899"/>
                  </a:moveTo>
                  <a:lnTo>
                    <a:pt x="1755799" y="159289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09200" y="2139625"/>
              <a:ext cx="1784985" cy="1545590"/>
            </a:xfrm>
            <a:custGeom>
              <a:avLst/>
              <a:gdLst/>
              <a:ahLst/>
              <a:cxnLst/>
              <a:rect l="l" t="t" r="r" b="b"/>
              <a:pathLst>
                <a:path w="1784985" h="1545589">
                  <a:moveTo>
                    <a:pt x="9599" y="1285774"/>
                  </a:moveTo>
                  <a:lnTo>
                    <a:pt x="1688699" y="1544974"/>
                  </a:lnTo>
                </a:path>
                <a:path w="1784985" h="1545589">
                  <a:moveTo>
                    <a:pt x="0" y="681299"/>
                  </a:moveTo>
                  <a:lnTo>
                    <a:pt x="1784699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652850" y="4177183"/>
            <a:ext cx="3004820" cy="1561253"/>
            <a:chOff x="3489637" y="3132887"/>
            <a:chExt cx="2253615" cy="1170940"/>
          </a:xfrm>
        </p:grpSpPr>
        <p:sp>
          <p:nvSpPr>
            <p:cNvPr id="14" name="object 14"/>
            <p:cNvSpPr/>
            <p:nvPr/>
          </p:nvSpPr>
          <p:spPr>
            <a:xfrm>
              <a:off x="3559974" y="3147174"/>
              <a:ext cx="2168525" cy="528320"/>
            </a:xfrm>
            <a:custGeom>
              <a:avLst/>
              <a:gdLst/>
              <a:ahLst/>
              <a:cxnLst/>
              <a:rect l="l" t="t" r="r" b="b"/>
              <a:pathLst>
                <a:path w="2168525" h="528320">
                  <a:moveTo>
                    <a:pt x="0" y="527699"/>
                  </a:moveTo>
                  <a:lnTo>
                    <a:pt x="2168399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03924" y="3705149"/>
              <a:ext cx="2157730" cy="584200"/>
            </a:xfrm>
            <a:custGeom>
              <a:avLst/>
              <a:gdLst/>
              <a:ahLst/>
              <a:cxnLst/>
              <a:rect l="l" t="t" r="r" b="b"/>
              <a:pathLst>
                <a:path w="2157729" h="584200">
                  <a:moveTo>
                    <a:pt x="0" y="0"/>
                  </a:moveTo>
                  <a:lnTo>
                    <a:pt x="2157299" y="583799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700483" y="2219949"/>
            <a:ext cx="2943860" cy="1318259"/>
            <a:chOff x="3525362" y="1664962"/>
            <a:chExt cx="2207895" cy="988694"/>
          </a:xfrm>
        </p:grpSpPr>
        <p:sp>
          <p:nvSpPr>
            <p:cNvPr id="17" name="object 17"/>
            <p:cNvSpPr/>
            <p:nvPr/>
          </p:nvSpPr>
          <p:spPr>
            <a:xfrm>
              <a:off x="3539649" y="1679250"/>
              <a:ext cx="2179320" cy="391795"/>
            </a:xfrm>
            <a:custGeom>
              <a:avLst/>
              <a:gdLst/>
              <a:ahLst/>
              <a:cxnLst/>
              <a:rect l="l" t="t" r="r" b="b"/>
              <a:pathLst>
                <a:path w="2179320" h="391794">
                  <a:moveTo>
                    <a:pt x="0" y="391499"/>
                  </a:moveTo>
                  <a:lnTo>
                    <a:pt x="2179199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559974" y="2091574"/>
              <a:ext cx="2120900" cy="547370"/>
            </a:xfrm>
            <a:custGeom>
              <a:avLst/>
              <a:gdLst/>
              <a:ahLst/>
              <a:cxnLst/>
              <a:rect l="l" t="t" r="r" b="b"/>
              <a:pathLst>
                <a:path w="2120900" h="547369">
                  <a:moveTo>
                    <a:pt x="0" y="0"/>
                  </a:moveTo>
                  <a:lnTo>
                    <a:pt x="2120399" y="547199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20234" y="2096417"/>
            <a:ext cx="2154767" cy="17410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Output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contains </a:t>
            </a:r>
            <a:r>
              <a:rPr sz="1867" dirty="0">
                <a:latin typeface="Arial"/>
                <a:cs typeface="Arial"/>
              </a:rPr>
              <a:t>copies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of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13" dirty="0">
                <a:latin typeface="Arial"/>
                <a:cs typeface="Arial"/>
              </a:rPr>
              <a:t> filter </a:t>
            </a:r>
            <a:r>
              <a:rPr sz="1867" dirty="0">
                <a:latin typeface="Arial"/>
                <a:cs typeface="Arial"/>
              </a:rPr>
              <a:t>weighted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by</a:t>
            </a:r>
            <a:r>
              <a:rPr sz="1867" spc="-33" dirty="0">
                <a:latin typeface="Arial"/>
                <a:cs typeface="Arial"/>
              </a:rPr>
              <a:t> the </a:t>
            </a:r>
            <a:r>
              <a:rPr sz="1867" dirty="0">
                <a:latin typeface="Arial"/>
                <a:cs typeface="Arial"/>
              </a:rPr>
              <a:t>input,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summing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at </a:t>
            </a:r>
            <a:r>
              <a:rPr sz="1867" dirty="0">
                <a:latin typeface="Arial"/>
                <a:cs typeface="Arial"/>
              </a:rPr>
              <a:t>where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overlaps</a:t>
            </a:r>
            <a:r>
              <a:rPr sz="1867" spc="-33" dirty="0">
                <a:latin typeface="Arial"/>
                <a:cs typeface="Arial"/>
              </a:rPr>
              <a:t> in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output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74</a:t>
            </a:fld>
            <a:endParaRPr spc="-33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1049020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Convolution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as</a:t>
            </a:r>
            <a:r>
              <a:rPr sz="3733" spc="-3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Matrix</a:t>
            </a:r>
            <a:r>
              <a:rPr sz="3733" spc="-40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Multiplication</a:t>
            </a:r>
            <a:r>
              <a:rPr sz="3733" spc="-3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(1D</a:t>
            </a:r>
            <a:r>
              <a:rPr sz="3733" spc="-3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Example)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1398867" y="1329583"/>
            <a:ext cx="324273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We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can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express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convolution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in </a:t>
            </a:r>
            <a:r>
              <a:rPr sz="1867" dirty="0">
                <a:latin typeface="Arial"/>
                <a:cs typeface="Arial"/>
              </a:rPr>
              <a:t>terms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of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matrix</a:t>
            </a:r>
            <a:r>
              <a:rPr sz="1867" spc="-13" dirty="0">
                <a:latin typeface="Arial"/>
                <a:cs typeface="Arial"/>
              </a:rPr>
              <a:t> multiplication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3116" y="2149330"/>
            <a:ext cx="2037240" cy="35123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5545" y="2891372"/>
            <a:ext cx="5478780" cy="2150533"/>
            <a:chOff x="259158" y="2168529"/>
            <a:chExt cx="4109085" cy="16129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158" y="2168529"/>
              <a:ext cx="4109035" cy="16128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749" y="2759388"/>
              <a:ext cx="143123" cy="1749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839" y="3025457"/>
              <a:ext cx="143123" cy="17492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03567" y="5218718"/>
            <a:ext cx="295148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Example: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1D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conv,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kernel </a:t>
            </a:r>
            <a:r>
              <a:rPr sz="1867" dirty="0">
                <a:latin typeface="Arial"/>
                <a:cs typeface="Arial"/>
              </a:rPr>
              <a:t>size=3,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stride=2</a:t>
            </a:r>
            <a:r>
              <a:rPr sz="1867" dirty="0">
                <a:latin typeface="Arial"/>
                <a:cs typeface="Arial"/>
              </a:rPr>
              <a:t>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padding=1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75</a:t>
            </a:fld>
            <a:endParaRPr spc="-33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375562"/>
            <a:ext cx="1049020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Convolution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as</a:t>
            </a:r>
            <a:r>
              <a:rPr sz="3733" spc="-3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Matrix</a:t>
            </a:r>
            <a:r>
              <a:rPr sz="3733" spc="-40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Multiplication</a:t>
            </a:r>
            <a:r>
              <a:rPr sz="3733" spc="-3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(1D</a:t>
            </a:r>
            <a:r>
              <a:rPr sz="3733" spc="-33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Example)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1398867" y="1329583"/>
            <a:ext cx="324273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We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can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express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convolution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in </a:t>
            </a:r>
            <a:r>
              <a:rPr sz="1867" dirty="0">
                <a:latin typeface="Arial"/>
                <a:cs typeface="Arial"/>
              </a:rPr>
              <a:t>terms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of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matrix</a:t>
            </a:r>
            <a:r>
              <a:rPr sz="1867" spc="-13" dirty="0">
                <a:latin typeface="Arial"/>
                <a:cs typeface="Arial"/>
              </a:rPr>
              <a:t> multiplication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3116" y="2149330"/>
            <a:ext cx="2037240" cy="3512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3567" y="5218718"/>
            <a:ext cx="295148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Example: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1D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conv,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kernel </a:t>
            </a:r>
            <a:r>
              <a:rPr sz="1867" dirty="0">
                <a:latin typeface="Arial"/>
                <a:cs typeface="Arial"/>
              </a:rPr>
              <a:t>size=3,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stride=2</a:t>
            </a:r>
            <a:r>
              <a:rPr sz="1867" dirty="0">
                <a:latin typeface="Arial"/>
                <a:cs typeface="Arial"/>
              </a:rPr>
              <a:t>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padding=1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8949" y="2773347"/>
            <a:ext cx="3484096" cy="23988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17899" y="1329583"/>
            <a:ext cx="430445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Transposed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convolution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multiplies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by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the </a:t>
            </a:r>
            <a:r>
              <a:rPr sz="1867" dirty="0">
                <a:latin typeface="Arial"/>
                <a:cs typeface="Arial"/>
              </a:rPr>
              <a:t>transpose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of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same</a:t>
            </a:r>
            <a:r>
              <a:rPr sz="1867" spc="-13" dirty="0">
                <a:latin typeface="Arial"/>
                <a:cs typeface="Arial"/>
              </a:rPr>
              <a:t> matrix: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84594" y="2126611"/>
            <a:ext cx="2258543" cy="38717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45545" y="2891372"/>
            <a:ext cx="5478780" cy="2150533"/>
            <a:chOff x="259158" y="2168529"/>
            <a:chExt cx="4109085" cy="16129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158" y="2168529"/>
              <a:ext cx="4109035" cy="16128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749" y="2759388"/>
              <a:ext cx="143123" cy="1749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9839" y="3025457"/>
              <a:ext cx="143123" cy="17492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140901" y="5317218"/>
            <a:ext cx="395478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Example: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1D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transposed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conv,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kernel </a:t>
            </a:r>
            <a:r>
              <a:rPr sz="1867" dirty="0">
                <a:latin typeface="Arial"/>
                <a:cs typeface="Arial"/>
              </a:rPr>
              <a:t>size=3,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stride=2</a:t>
            </a:r>
            <a:r>
              <a:rPr sz="1867" dirty="0">
                <a:latin typeface="Arial"/>
                <a:cs typeface="Arial"/>
              </a:rPr>
              <a:t>,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padding=0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19777"/>
            <a:ext cx="3657600" cy="3975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pc="-33" dirty="0"/>
              <a:pPr marL="50799">
                <a:lnSpc>
                  <a:spcPts val="3080"/>
                </a:lnSpc>
              </a:pPr>
              <a:t>76</a:t>
            </a:fld>
            <a:endParaRPr spc="-33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1784" y="2232616"/>
            <a:ext cx="5307753" cy="2047240"/>
            <a:chOff x="2401337" y="1674462"/>
            <a:chExt cx="3980815" cy="1535430"/>
          </a:xfrm>
        </p:grpSpPr>
        <p:sp>
          <p:nvSpPr>
            <p:cNvPr id="3" name="object 3"/>
            <p:cNvSpPr/>
            <p:nvPr/>
          </p:nvSpPr>
          <p:spPr>
            <a:xfrm>
              <a:off x="24061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4887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4061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4061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5585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411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585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85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6050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38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19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56050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69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56050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69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69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69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060850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86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0850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060850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56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6134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56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56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088" y="2408345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5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54" y="0"/>
                  </a:lnTo>
                  <a:lnTo>
                    <a:pt x="49075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147842" y="2248699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9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159645" y="366854"/>
                  </a:lnTo>
                  <a:lnTo>
                    <a:pt x="0" y="526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088" y="2248699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54" y="159645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650399" y="0"/>
                  </a:lnTo>
                  <a:lnTo>
                    <a:pt x="490754" y="15964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088" y="2248699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5"/>
                  </a:moveTo>
                  <a:lnTo>
                    <a:pt x="159645" y="0"/>
                  </a:lnTo>
                  <a:lnTo>
                    <a:pt x="650399" y="0"/>
                  </a:lnTo>
                  <a:lnTo>
                    <a:pt x="650399" y="366854"/>
                  </a:lnTo>
                  <a:lnTo>
                    <a:pt x="490754" y="526499"/>
                  </a:lnTo>
                  <a:lnTo>
                    <a:pt x="0" y="526499"/>
                  </a:lnTo>
                  <a:lnTo>
                    <a:pt x="0" y="159645"/>
                  </a:lnTo>
                  <a:close/>
                </a:path>
                <a:path w="650875" h="527050">
                  <a:moveTo>
                    <a:pt x="0" y="159645"/>
                  </a:moveTo>
                  <a:lnTo>
                    <a:pt x="490754" y="159645"/>
                  </a:lnTo>
                  <a:lnTo>
                    <a:pt x="650399" y="0"/>
                  </a:lnTo>
                </a:path>
                <a:path w="650875" h="527050">
                  <a:moveTo>
                    <a:pt x="490754" y="159645"/>
                  </a:moveTo>
                  <a:lnTo>
                    <a:pt x="490754" y="526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194412" y="2408345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5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54" y="0"/>
                  </a:lnTo>
                  <a:lnTo>
                    <a:pt x="49075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685167" y="2248699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9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159645" y="366854"/>
                  </a:lnTo>
                  <a:lnTo>
                    <a:pt x="0" y="526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194412" y="2248699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54" y="159645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650399" y="0"/>
                  </a:lnTo>
                  <a:lnTo>
                    <a:pt x="490754" y="15964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194412" y="2248699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5"/>
                  </a:moveTo>
                  <a:lnTo>
                    <a:pt x="159645" y="0"/>
                  </a:lnTo>
                  <a:lnTo>
                    <a:pt x="650399" y="0"/>
                  </a:lnTo>
                  <a:lnTo>
                    <a:pt x="650399" y="366854"/>
                  </a:lnTo>
                  <a:lnTo>
                    <a:pt x="490754" y="526499"/>
                  </a:lnTo>
                  <a:lnTo>
                    <a:pt x="0" y="526499"/>
                  </a:lnTo>
                  <a:lnTo>
                    <a:pt x="0" y="159645"/>
                  </a:lnTo>
                  <a:close/>
                </a:path>
                <a:path w="650875" h="527050">
                  <a:moveTo>
                    <a:pt x="0" y="159645"/>
                  </a:moveTo>
                  <a:lnTo>
                    <a:pt x="490754" y="159645"/>
                  </a:lnTo>
                  <a:lnTo>
                    <a:pt x="650399" y="0"/>
                  </a:lnTo>
                </a:path>
                <a:path w="650875" h="527050">
                  <a:moveTo>
                    <a:pt x="490754" y="159645"/>
                  </a:moveTo>
                  <a:lnTo>
                    <a:pt x="490754" y="526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134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2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34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34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1182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3660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1182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182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423049" y="2287497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0827" y="2051675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423049" y="2051675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423049" y="2051675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8351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177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8351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51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87500" y="1986250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070174" y="1679225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987500" y="1679225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987500" y="1679225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5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5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510601" y="375562"/>
            <a:ext cx="1038436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>
                <a:solidFill>
                  <a:srgbClr val="000000"/>
                </a:solidFill>
              </a:rPr>
              <a:t>Semantic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Segmentation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Idea:</a:t>
            </a:r>
            <a:r>
              <a:rPr sz="3733" spc="-53" dirty="0">
                <a:solidFill>
                  <a:srgbClr val="000000"/>
                </a:solidFill>
              </a:rPr>
              <a:t> </a:t>
            </a:r>
            <a:r>
              <a:rPr sz="3733" dirty="0">
                <a:solidFill>
                  <a:srgbClr val="000000"/>
                </a:solidFill>
              </a:rPr>
              <a:t>Fully</a:t>
            </a:r>
            <a:r>
              <a:rPr sz="3733" spc="-47" dirty="0">
                <a:solidFill>
                  <a:srgbClr val="000000"/>
                </a:solidFill>
              </a:rPr>
              <a:t> </a:t>
            </a:r>
            <a:r>
              <a:rPr sz="3733" spc="-13" dirty="0">
                <a:solidFill>
                  <a:srgbClr val="000000"/>
                </a:solidFill>
              </a:rPr>
              <a:t>Convolutional</a:t>
            </a:r>
            <a:endParaRPr sz="3733"/>
          </a:p>
        </p:txBody>
      </p:sp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367" y="2631619"/>
            <a:ext cx="2393100" cy="1594764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20608" y="4360851"/>
            <a:ext cx="106087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Input: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67" dirty="0">
                <a:latin typeface="Arial"/>
                <a:cs typeface="Arial"/>
              </a:rPr>
              <a:t>3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540338" y="2320150"/>
            <a:ext cx="2581485" cy="1917700"/>
            <a:chOff x="7155253" y="1740112"/>
            <a:chExt cx="1936114" cy="1438275"/>
          </a:xfrm>
        </p:grpSpPr>
        <p:sp>
          <p:nvSpPr>
            <p:cNvPr id="55" name="object 55"/>
            <p:cNvSpPr/>
            <p:nvPr/>
          </p:nvSpPr>
          <p:spPr>
            <a:xfrm>
              <a:off x="7155253" y="1743787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8"/>
                  </a:moveTo>
                  <a:lnTo>
                    <a:pt x="0" y="1427008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8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157160" y="2283019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90"/>
                  </a:moveTo>
                  <a:lnTo>
                    <a:pt x="0" y="0"/>
                  </a:lnTo>
                  <a:lnTo>
                    <a:pt x="56003" y="7339"/>
                  </a:lnTo>
                  <a:lnTo>
                    <a:pt x="36239" y="29346"/>
                  </a:lnTo>
                  <a:lnTo>
                    <a:pt x="181195" y="69696"/>
                  </a:lnTo>
                  <a:lnTo>
                    <a:pt x="154839" y="7339"/>
                  </a:lnTo>
                  <a:lnTo>
                    <a:pt x="329452" y="62357"/>
                  </a:lnTo>
                  <a:lnTo>
                    <a:pt x="1512188" y="194422"/>
                  </a:lnTo>
                  <a:lnTo>
                    <a:pt x="1927301" y="227433"/>
                  </a:lnTo>
                  <a:lnTo>
                    <a:pt x="1930592" y="887725"/>
                  </a:lnTo>
                  <a:lnTo>
                    <a:pt x="0" y="89139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7160450" y="1740112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302" y="785007"/>
                  </a:moveTo>
                  <a:lnTo>
                    <a:pt x="0" y="740992"/>
                  </a:lnTo>
                  <a:lnTo>
                    <a:pt x="0" y="73361"/>
                  </a:lnTo>
                  <a:lnTo>
                    <a:pt x="39539" y="36685"/>
                  </a:lnTo>
                  <a:lnTo>
                    <a:pt x="32948" y="0"/>
                  </a:lnTo>
                  <a:lnTo>
                    <a:pt x="1162971" y="0"/>
                  </a:lnTo>
                  <a:lnTo>
                    <a:pt x="1146496" y="36685"/>
                  </a:lnTo>
                  <a:lnTo>
                    <a:pt x="1162971" y="99043"/>
                  </a:lnTo>
                  <a:lnTo>
                    <a:pt x="1202510" y="183418"/>
                  </a:lnTo>
                  <a:lnTo>
                    <a:pt x="1136614" y="190747"/>
                  </a:lnTo>
                  <a:lnTo>
                    <a:pt x="1100374" y="249440"/>
                  </a:lnTo>
                  <a:lnTo>
                    <a:pt x="1080610" y="330141"/>
                  </a:lnTo>
                  <a:lnTo>
                    <a:pt x="952118" y="348483"/>
                  </a:lnTo>
                  <a:lnTo>
                    <a:pt x="981774" y="425519"/>
                  </a:lnTo>
                  <a:lnTo>
                    <a:pt x="1304635" y="542906"/>
                  </a:lnTo>
                  <a:lnTo>
                    <a:pt x="1301345" y="484213"/>
                  </a:lnTo>
                  <a:lnTo>
                    <a:pt x="1330992" y="385169"/>
                  </a:lnTo>
                  <a:lnTo>
                    <a:pt x="1360640" y="476873"/>
                  </a:lnTo>
                  <a:lnTo>
                    <a:pt x="1393588" y="377830"/>
                  </a:lnTo>
                  <a:lnTo>
                    <a:pt x="1423245" y="454866"/>
                  </a:lnTo>
                  <a:lnTo>
                    <a:pt x="1396889" y="550245"/>
                  </a:lnTo>
                  <a:lnTo>
                    <a:pt x="1548436" y="377830"/>
                  </a:lnTo>
                  <a:lnTo>
                    <a:pt x="1660445" y="440198"/>
                  </a:lnTo>
                  <a:lnTo>
                    <a:pt x="1680219" y="388834"/>
                  </a:lnTo>
                  <a:lnTo>
                    <a:pt x="1709867" y="491552"/>
                  </a:lnTo>
                  <a:lnTo>
                    <a:pt x="1755989" y="469534"/>
                  </a:lnTo>
                  <a:lnTo>
                    <a:pt x="1805410" y="506220"/>
                  </a:lnTo>
                  <a:lnTo>
                    <a:pt x="1854823" y="447527"/>
                  </a:lnTo>
                  <a:lnTo>
                    <a:pt x="1927302" y="447527"/>
                  </a:lnTo>
                  <a:lnTo>
                    <a:pt x="1927302" y="785007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7384477" y="1751116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604" y="1426957"/>
                  </a:moveTo>
                  <a:lnTo>
                    <a:pt x="520539" y="1247213"/>
                  </a:lnTo>
                  <a:lnTo>
                    <a:pt x="484300" y="1111494"/>
                  </a:lnTo>
                  <a:lnTo>
                    <a:pt x="467826" y="957422"/>
                  </a:lnTo>
                  <a:lnTo>
                    <a:pt x="405229" y="1063805"/>
                  </a:lnTo>
                  <a:lnTo>
                    <a:pt x="375582" y="1041797"/>
                  </a:lnTo>
                  <a:lnTo>
                    <a:pt x="398638" y="1140841"/>
                  </a:lnTo>
                  <a:lnTo>
                    <a:pt x="359109" y="1155509"/>
                  </a:lnTo>
                  <a:lnTo>
                    <a:pt x="329461" y="1148170"/>
                  </a:lnTo>
                  <a:lnTo>
                    <a:pt x="332752" y="1074808"/>
                  </a:lnTo>
                  <a:lnTo>
                    <a:pt x="326160" y="983104"/>
                  </a:lnTo>
                  <a:lnTo>
                    <a:pt x="299804" y="917072"/>
                  </a:lnTo>
                  <a:lnTo>
                    <a:pt x="293212" y="964761"/>
                  </a:lnTo>
                  <a:lnTo>
                    <a:pt x="306395" y="1063805"/>
                  </a:lnTo>
                  <a:lnTo>
                    <a:pt x="296512" y="1151844"/>
                  </a:lnTo>
                  <a:lnTo>
                    <a:pt x="309687" y="1206863"/>
                  </a:lnTo>
                  <a:lnTo>
                    <a:pt x="270156" y="1195859"/>
                  </a:lnTo>
                  <a:lnTo>
                    <a:pt x="270156" y="1324249"/>
                  </a:lnTo>
                  <a:lnTo>
                    <a:pt x="273447" y="1423292"/>
                  </a:lnTo>
                  <a:lnTo>
                    <a:pt x="164729" y="1415953"/>
                  </a:lnTo>
                  <a:lnTo>
                    <a:pt x="187795" y="1335253"/>
                  </a:lnTo>
                  <a:lnTo>
                    <a:pt x="214152" y="1221541"/>
                  </a:lnTo>
                  <a:lnTo>
                    <a:pt x="210852" y="1122498"/>
                  </a:lnTo>
                  <a:lnTo>
                    <a:pt x="207560" y="994108"/>
                  </a:lnTo>
                  <a:lnTo>
                    <a:pt x="177904" y="851040"/>
                  </a:lnTo>
                  <a:lnTo>
                    <a:pt x="135082" y="803350"/>
                  </a:lnTo>
                  <a:lnTo>
                    <a:pt x="108726" y="660292"/>
                  </a:lnTo>
                  <a:lnTo>
                    <a:pt x="115308" y="539241"/>
                  </a:lnTo>
                  <a:lnTo>
                    <a:pt x="125199" y="476874"/>
                  </a:lnTo>
                  <a:lnTo>
                    <a:pt x="112016" y="381505"/>
                  </a:lnTo>
                  <a:lnTo>
                    <a:pt x="141664" y="337480"/>
                  </a:lnTo>
                  <a:lnTo>
                    <a:pt x="105425" y="330141"/>
                  </a:lnTo>
                  <a:lnTo>
                    <a:pt x="36248" y="260444"/>
                  </a:lnTo>
                  <a:lnTo>
                    <a:pt x="0" y="190747"/>
                  </a:lnTo>
                  <a:lnTo>
                    <a:pt x="42829" y="143068"/>
                  </a:lnTo>
                  <a:lnTo>
                    <a:pt x="128491" y="139393"/>
                  </a:lnTo>
                  <a:lnTo>
                    <a:pt x="230616" y="179743"/>
                  </a:lnTo>
                  <a:lnTo>
                    <a:pt x="260273" y="113721"/>
                  </a:lnTo>
                  <a:lnTo>
                    <a:pt x="319569" y="22007"/>
                  </a:lnTo>
                  <a:lnTo>
                    <a:pt x="424995" y="0"/>
                  </a:lnTo>
                  <a:lnTo>
                    <a:pt x="500773" y="7339"/>
                  </a:lnTo>
                  <a:lnTo>
                    <a:pt x="543604" y="66032"/>
                  </a:lnTo>
                  <a:lnTo>
                    <a:pt x="556778" y="113721"/>
                  </a:lnTo>
                  <a:lnTo>
                    <a:pt x="589726" y="161400"/>
                  </a:lnTo>
                  <a:lnTo>
                    <a:pt x="596317" y="209090"/>
                  </a:lnTo>
                  <a:lnTo>
                    <a:pt x="645730" y="172415"/>
                  </a:lnTo>
                  <a:lnTo>
                    <a:pt x="714917" y="183418"/>
                  </a:lnTo>
                  <a:lnTo>
                    <a:pt x="767630" y="227433"/>
                  </a:lnTo>
                  <a:lnTo>
                    <a:pt x="754448" y="271458"/>
                  </a:lnTo>
                  <a:lnTo>
                    <a:pt x="645730" y="374166"/>
                  </a:lnTo>
                  <a:lnTo>
                    <a:pt x="569961" y="385169"/>
                  </a:lnTo>
                  <a:lnTo>
                    <a:pt x="566661" y="447527"/>
                  </a:lnTo>
                  <a:lnTo>
                    <a:pt x="662204" y="410851"/>
                  </a:lnTo>
                  <a:lnTo>
                    <a:pt x="744565" y="410851"/>
                  </a:lnTo>
                  <a:lnTo>
                    <a:pt x="840109" y="355823"/>
                  </a:lnTo>
                  <a:lnTo>
                    <a:pt x="919178" y="385169"/>
                  </a:lnTo>
                  <a:lnTo>
                    <a:pt x="965300" y="432859"/>
                  </a:lnTo>
                  <a:lnTo>
                    <a:pt x="1090491" y="506220"/>
                  </a:lnTo>
                  <a:lnTo>
                    <a:pt x="1202509" y="443862"/>
                  </a:lnTo>
                  <a:lnTo>
                    <a:pt x="1255223" y="557584"/>
                  </a:lnTo>
                  <a:lnTo>
                    <a:pt x="1314527" y="550245"/>
                  </a:lnTo>
                  <a:lnTo>
                    <a:pt x="1380414" y="586921"/>
                  </a:lnTo>
                  <a:lnTo>
                    <a:pt x="1363940" y="645614"/>
                  </a:lnTo>
                  <a:lnTo>
                    <a:pt x="1304635" y="660292"/>
                  </a:lnTo>
                  <a:lnTo>
                    <a:pt x="1288170" y="722650"/>
                  </a:lnTo>
                  <a:lnTo>
                    <a:pt x="1373823" y="953758"/>
                  </a:lnTo>
                  <a:lnTo>
                    <a:pt x="1360648" y="994108"/>
                  </a:lnTo>
                  <a:lnTo>
                    <a:pt x="1284870" y="1034458"/>
                  </a:lnTo>
                  <a:lnTo>
                    <a:pt x="1222274" y="994108"/>
                  </a:lnTo>
                  <a:lnTo>
                    <a:pt x="1074017" y="931740"/>
                  </a:lnTo>
                  <a:lnTo>
                    <a:pt x="1060844" y="979430"/>
                  </a:lnTo>
                  <a:lnTo>
                    <a:pt x="1024604" y="953758"/>
                  </a:lnTo>
                  <a:lnTo>
                    <a:pt x="1021313" y="1107819"/>
                  </a:lnTo>
                  <a:lnTo>
                    <a:pt x="1018013" y="1210538"/>
                  </a:lnTo>
                  <a:lnTo>
                    <a:pt x="1070727" y="1349931"/>
                  </a:lnTo>
                  <a:lnTo>
                    <a:pt x="1057552" y="1397621"/>
                  </a:lnTo>
                  <a:lnTo>
                    <a:pt x="1008130" y="1390281"/>
                  </a:lnTo>
                  <a:lnTo>
                    <a:pt x="985066" y="1338927"/>
                  </a:lnTo>
                  <a:lnTo>
                    <a:pt x="971891" y="1210538"/>
                  </a:lnTo>
                  <a:lnTo>
                    <a:pt x="945535" y="1126162"/>
                  </a:lnTo>
                  <a:lnTo>
                    <a:pt x="942244" y="1001437"/>
                  </a:lnTo>
                  <a:lnTo>
                    <a:pt x="906004" y="1056466"/>
                  </a:lnTo>
                  <a:lnTo>
                    <a:pt x="856583" y="1041797"/>
                  </a:lnTo>
                  <a:lnTo>
                    <a:pt x="800578" y="957422"/>
                  </a:lnTo>
                  <a:lnTo>
                    <a:pt x="830227" y="1096816"/>
                  </a:lnTo>
                  <a:lnTo>
                    <a:pt x="800578" y="1188520"/>
                  </a:lnTo>
                  <a:lnTo>
                    <a:pt x="830227" y="1316910"/>
                  </a:lnTo>
                  <a:lnTo>
                    <a:pt x="846700" y="1404949"/>
                  </a:lnTo>
                  <a:lnTo>
                    <a:pt x="767630" y="1397621"/>
                  </a:lnTo>
                  <a:lnTo>
                    <a:pt x="764339" y="1342592"/>
                  </a:lnTo>
                  <a:lnTo>
                    <a:pt x="751156" y="1294902"/>
                  </a:lnTo>
                  <a:lnTo>
                    <a:pt x="761039" y="1159173"/>
                  </a:lnTo>
                  <a:lnTo>
                    <a:pt x="744565" y="1140841"/>
                  </a:lnTo>
                  <a:lnTo>
                    <a:pt x="741274" y="1093151"/>
                  </a:lnTo>
                  <a:lnTo>
                    <a:pt x="705035" y="898729"/>
                  </a:lnTo>
                  <a:lnTo>
                    <a:pt x="635848" y="895065"/>
                  </a:lnTo>
                  <a:lnTo>
                    <a:pt x="645730" y="939079"/>
                  </a:lnTo>
                  <a:lnTo>
                    <a:pt x="632556" y="1005112"/>
                  </a:lnTo>
                  <a:lnTo>
                    <a:pt x="652322" y="1162848"/>
                  </a:lnTo>
                  <a:lnTo>
                    <a:pt x="606200" y="1173852"/>
                  </a:lnTo>
                  <a:lnTo>
                    <a:pt x="602900" y="1063805"/>
                  </a:lnTo>
                  <a:lnTo>
                    <a:pt x="583134" y="902393"/>
                  </a:lnTo>
                  <a:lnTo>
                    <a:pt x="579844" y="1085812"/>
                  </a:lnTo>
                  <a:lnTo>
                    <a:pt x="593017" y="1166513"/>
                  </a:lnTo>
                  <a:lnTo>
                    <a:pt x="583134" y="1232545"/>
                  </a:lnTo>
                  <a:lnTo>
                    <a:pt x="602900" y="1316910"/>
                  </a:lnTo>
                  <a:lnTo>
                    <a:pt x="635848" y="1419628"/>
                  </a:lnTo>
                  <a:lnTo>
                    <a:pt x="543604" y="1426957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265223" y="4495251"/>
            <a:ext cx="1271692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 marR="6773" indent="-297173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Predictions: </a:t>
            </a:r>
            <a:r>
              <a:rPr sz="1867" dirty="0">
                <a:latin typeface="Arial"/>
                <a:cs typeface="Arial"/>
              </a:rPr>
              <a:t>H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67" dirty="0">
                <a:latin typeface="Arial"/>
                <a:cs typeface="Arial"/>
              </a:rPr>
              <a:t>W</a:t>
            </a:r>
            <a:endParaRPr sz="1867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xfrm>
            <a:off x="7456525" y="4781100"/>
            <a:ext cx="1591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April</a:t>
            </a:r>
            <a:r>
              <a:rPr lang="en-US" spc="-20"/>
              <a:t> </a:t>
            </a:r>
            <a:r>
              <a:rPr lang="en-US"/>
              <a:t>26,</a:t>
            </a:r>
            <a:r>
              <a:rPr lang="en-US" spc="-20"/>
              <a:t> 2022</a:t>
            </a:r>
            <a:endParaRPr spc="-27" dirty="0"/>
          </a:p>
        </p:txBody>
      </p:sp>
      <p:sp>
        <p:nvSpPr>
          <p:cNvPr id="72" name="object 72"/>
          <p:cNvSpPr txBox="1">
            <a:spLocks noGrp="1"/>
          </p:cNvSpPr>
          <p:nvPr>
            <p:ph type="dt" sz="half" idx="6"/>
          </p:nvPr>
        </p:nvSpPr>
        <p:spPr>
          <a:xfrm>
            <a:off x="145225" y="4785860"/>
            <a:ext cx="352552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10"/>
              <a:t>Fei-</a:t>
            </a:r>
            <a:r>
              <a:rPr lang="en-US"/>
              <a:t>Fei</a:t>
            </a:r>
            <a:r>
              <a:rPr lang="en-US" spc="-20"/>
              <a:t> </a:t>
            </a:r>
            <a:r>
              <a:rPr lang="en-US"/>
              <a:t>Li,</a:t>
            </a:r>
            <a:r>
              <a:rPr lang="en-US" spc="-20"/>
              <a:t> </a:t>
            </a:r>
            <a:r>
              <a:rPr lang="en-US"/>
              <a:t>Jiajun</a:t>
            </a:r>
            <a:r>
              <a:rPr lang="en-US" spc="-15"/>
              <a:t> </a:t>
            </a:r>
            <a:r>
              <a:rPr lang="en-US"/>
              <a:t>Wu,</a:t>
            </a:r>
            <a:r>
              <a:rPr lang="en-US" spc="-20"/>
              <a:t> </a:t>
            </a:r>
            <a:r>
              <a:rPr lang="en-US"/>
              <a:t>Ruohan</a:t>
            </a:r>
            <a:r>
              <a:rPr lang="en-US" spc="-15"/>
              <a:t> </a:t>
            </a:r>
            <a:r>
              <a:rPr lang="en-US" spc="-25"/>
              <a:t>Gao</a:t>
            </a:r>
            <a:endParaRPr spc="-33" dirty="0"/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xfrm>
            <a:off x="6214878" y="4795500"/>
            <a:ext cx="3714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zh-CN" spc="-25" smtClean="0"/>
              <a:pPr marL="38100">
                <a:lnSpc>
                  <a:spcPts val="2310"/>
                </a:lnSpc>
              </a:pPr>
              <a:t>77</a:t>
            </a:fld>
            <a:endParaRPr spc="-33" dirty="0"/>
          </a:p>
        </p:txBody>
      </p:sp>
      <p:sp>
        <p:nvSpPr>
          <p:cNvPr id="60" name="object 60"/>
          <p:cNvSpPr txBox="1"/>
          <p:nvPr/>
        </p:nvSpPr>
        <p:spPr>
          <a:xfrm>
            <a:off x="2943867" y="1303251"/>
            <a:ext cx="585470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Design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network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as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bunch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of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convolutional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layers,</a:t>
            </a:r>
            <a:r>
              <a:rPr sz="1867" spc="-27" dirty="0">
                <a:latin typeface="Arial"/>
                <a:cs typeface="Arial"/>
              </a:rPr>
              <a:t> with</a:t>
            </a:r>
            <a:endParaRPr sz="1867">
              <a:latin typeface="Arial"/>
              <a:cs typeface="Arial"/>
            </a:endParaRPr>
          </a:p>
          <a:p>
            <a:pPr marL="16933"/>
            <a:r>
              <a:rPr sz="1867" b="1" dirty="0">
                <a:solidFill>
                  <a:srgbClr val="FF0000"/>
                </a:solidFill>
                <a:latin typeface="Arial"/>
                <a:cs typeface="Arial"/>
              </a:rPr>
              <a:t>downsampling</a:t>
            </a:r>
            <a:r>
              <a:rPr sz="1867" b="1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and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0000FF"/>
                </a:solidFill>
                <a:latin typeface="Arial"/>
                <a:cs typeface="Arial"/>
              </a:rPr>
              <a:t>upsampling</a:t>
            </a:r>
            <a:r>
              <a:rPr sz="1867" b="1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inside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network!</a:t>
            </a:r>
            <a:endParaRPr sz="186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563971" y="4400885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82780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High-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1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H/2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W/2</a:t>
            </a:r>
            <a:endParaRPr sz="186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283171" y="4400885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82780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High-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1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H/2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W/2</a:t>
            </a:r>
            <a:endParaRPr sz="1867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004537" y="2065262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95479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Med-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2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H/4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239737" y="2065262"/>
            <a:ext cx="162898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 indent="295479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Med-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2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H/4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853071" y="3753985"/>
            <a:ext cx="166285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7732" marR="57572" indent="309026">
              <a:spcBef>
                <a:spcPts val="133"/>
              </a:spcBef>
            </a:pPr>
            <a:r>
              <a:rPr sz="1867" spc="-13" dirty="0">
                <a:latin typeface="Arial"/>
                <a:cs typeface="Arial"/>
              </a:rPr>
              <a:t>Low-</a:t>
            </a:r>
            <a:r>
              <a:rPr sz="1867" spc="-27" dirty="0">
                <a:latin typeface="Arial"/>
                <a:cs typeface="Arial"/>
              </a:rPr>
              <a:t>res: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</a:t>
            </a:r>
            <a:r>
              <a:rPr baseline="-33950" dirty="0">
                <a:latin typeface="Arial"/>
                <a:cs typeface="Arial"/>
              </a:rPr>
              <a:t>3</a:t>
            </a:r>
            <a:r>
              <a:rPr spc="9" baseline="-3395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H/4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W/4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8834" y="5700063"/>
            <a:ext cx="6159500" cy="3787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999"/>
              </a:lnSpc>
              <a:spcBef>
                <a:spcPts val="133"/>
              </a:spcBef>
            </a:pPr>
            <a:r>
              <a:rPr sz="1067" dirty="0">
                <a:latin typeface="Arial"/>
                <a:cs typeface="Arial"/>
              </a:rPr>
              <a:t>Long,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Shelhamer,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and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Darrell,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“Fully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Convolutional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Networks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Semantic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Segmentation”,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CVPR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27" dirty="0">
                <a:latin typeface="Arial"/>
                <a:cs typeface="Arial"/>
              </a:rPr>
              <a:t>2015 </a:t>
            </a:r>
            <a:r>
              <a:rPr sz="1067" dirty="0">
                <a:latin typeface="Arial"/>
                <a:cs typeface="Arial"/>
              </a:rPr>
              <a:t>Noh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et al,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“Learning </a:t>
            </a:r>
            <a:r>
              <a:rPr sz="1067" spc="-13" dirty="0">
                <a:latin typeface="Arial"/>
                <a:cs typeface="Arial"/>
              </a:rPr>
              <a:t>Deconvolution</a:t>
            </a:r>
            <a:r>
              <a:rPr sz="1067" dirty="0">
                <a:latin typeface="Arial"/>
                <a:cs typeface="Arial"/>
              </a:rPr>
              <a:t> Network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for Semantic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Segmentation”,</a:t>
            </a:r>
            <a:r>
              <a:rPr sz="1067" dirty="0">
                <a:latin typeface="Arial"/>
                <a:cs typeface="Arial"/>
              </a:rPr>
              <a:t> ICCV </a:t>
            </a:r>
            <a:r>
              <a:rPr sz="1067" spc="-27" dirty="0">
                <a:latin typeface="Arial"/>
                <a:cs typeface="Arial"/>
              </a:rPr>
              <a:t>2015</a:t>
            </a:r>
            <a:endParaRPr sz="1067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10600" y="1349784"/>
            <a:ext cx="1784773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b="1" spc="-13" dirty="0">
                <a:solidFill>
                  <a:srgbClr val="FF0000"/>
                </a:solidFill>
                <a:latin typeface="Arial"/>
                <a:cs typeface="Arial"/>
              </a:rPr>
              <a:t>Downsampling</a:t>
            </a:r>
            <a:r>
              <a:rPr sz="1867" spc="-13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Pooling,</a:t>
            </a:r>
            <a:r>
              <a:rPr sz="1867" spc="-5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FF0000"/>
                </a:solidFill>
                <a:latin typeface="Arial"/>
                <a:cs typeface="Arial"/>
              </a:rPr>
              <a:t>strided convolution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298933" y="1169951"/>
            <a:ext cx="14562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3" dirty="0">
                <a:solidFill>
                  <a:srgbClr val="0000FF"/>
                </a:solidFill>
                <a:latin typeface="Arial"/>
                <a:cs typeface="Arial"/>
              </a:rPr>
              <a:t>Upsampling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endParaRPr sz="1867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298933" y="1454430"/>
            <a:ext cx="247226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Unpooling</a:t>
            </a:r>
            <a:r>
              <a:rPr sz="1867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sz="1867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strided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transposed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convolution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7" y="509592"/>
            <a:ext cx="787738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0000"/>
                </a:solidFill>
              </a:rPr>
              <a:t>Semantic</a:t>
            </a:r>
            <a:r>
              <a:rPr sz="4000" spc="-87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Segmentation:</a:t>
            </a:r>
            <a:r>
              <a:rPr sz="4000" spc="-67" dirty="0">
                <a:solidFill>
                  <a:srgbClr val="000000"/>
                </a:solidFill>
              </a:rPr>
              <a:t> </a:t>
            </a:r>
            <a:r>
              <a:rPr sz="4000" spc="-13" dirty="0">
                <a:solidFill>
                  <a:srgbClr val="000000"/>
                </a:solidFill>
              </a:rPr>
              <a:t>Summary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02259" y="1284972"/>
            <a:ext cx="3792220" cy="2160693"/>
            <a:chOff x="301694" y="963729"/>
            <a:chExt cx="2844165" cy="1620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694" y="1203092"/>
              <a:ext cx="1783049" cy="11013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82390" y="1644247"/>
              <a:ext cx="178435" cy="165100"/>
            </a:xfrm>
            <a:custGeom>
              <a:avLst/>
              <a:gdLst/>
              <a:ahLst/>
              <a:cxnLst/>
              <a:rect l="l" t="t" r="r" b="b"/>
              <a:pathLst>
                <a:path w="178435" h="165100">
                  <a:moveTo>
                    <a:pt x="0" y="0"/>
                  </a:moveTo>
                  <a:lnTo>
                    <a:pt x="177971" y="0"/>
                  </a:lnTo>
                  <a:lnTo>
                    <a:pt x="177971" y="164950"/>
                  </a:lnTo>
                  <a:lnTo>
                    <a:pt x="0" y="16495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699265" y="978016"/>
              <a:ext cx="933450" cy="862330"/>
            </a:xfrm>
            <a:custGeom>
              <a:avLst/>
              <a:gdLst/>
              <a:ahLst/>
              <a:cxnLst/>
              <a:rect l="l" t="t" r="r" b="b"/>
              <a:pathLst>
                <a:path w="933450" h="862330">
                  <a:moveTo>
                    <a:pt x="0" y="652177"/>
                  </a:moveTo>
                  <a:lnTo>
                    <a:pt x="926446" y="0"/>
                  </a:lnTo>
                </a:path>
                <a:path w="933450" h="862330">
                  <a:moveTo>
                    <a:pt x="21596" y="862228"/>
                  </a:moveTo>
                  <a:lnTo>
                    <a:pt x="933320" y="49419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4291" y="976009"/>
              <a:ext cx="491522" cy="5005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7804" y="1167220"/>
              <a:ext cx="124487" cy="1181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92377" y="1746187"/>
              <a:ext cx="178435" cy="165100"/>
            </a:xfrm>
            <a:custGeom>
              <a:avLst/>
              <a:gdLst/>
              <a:ahLst/>
              <a:cxnLst/>
              <a:rect l="l" t="t" r="r" b="b"/>
              <a:pathLst>
                <a:path w="178435" h="165100">
                  <a:moveTo>
                    <a:pt x="0" y="0"/>
                  </a:moveTo>
                  <a:lnTo>
                    <a:pt x="177971" y="0"/>
                  </a:lnTo>
                  <a:lnTo>
                    <a:pt x="177971" y="164950"/>
                  </a:lnTo>
                  <a:lnTo>
                    <a:pt x="0" y="16495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2365" y="1848128"/>
              <a:ext cx="178435" cy="165100"/>
            </a:xfrm>
            <a:custGeom>
              <a:avLst/>
              <a:gdLst/>
              <a:ahLst/>
              <a:cxnLst/>
              <a:rect l="l" t="t" r="r" b="b"/>
              <a:pathLst>
                <a:path w="178435" h="165100">
                  <a:moveTo>
                    <a:pt x="0" y="0"/>
                  </a:moveTo>
                  <a:lnTo>
                    <a:pt x="177971" y="0"/>
                  </a:lnTo>
                  <a:lnTo>
                    <a:pt x="177971" y="164950"/>
                  </a:lnTo>
                  <a:lnTo>
                    <a:pt x="0" y="16495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4291" y="1542300"/>
              <a:ext cx="491513" cy="4882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4291" y="2082069"/>
              <a:ext cx="491513" cy="4882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0908" y="1555778"/>
              <a:ext cx="845185" cy="481330"/>
            </a:xfrm>
            <a:custGeom>
              <a:avLst/>
              <a:gdLst/>
              <a:ahLst/>
              <a:cxnLst/>
              <a:rect l="l" t="t" r="r" b="b"/>
              <a:pathLst>
                <a:path w="845185" h="481330">
                  <a:moveTo>
                    <a:pt x="27695" y="365720"/>
                  </a:moveTo>
                  <a:lnTo>
                    <a:pt x="844803" y="481306"/>
                  </a:lnTo>
                </a:path>
                <a:path w="845185" h="481330">
                  <a:moveTo>
                    <a:pt x="0" y="179599"/>
                  </a:moveTo>
                  <a:lnTo>
                    <a:pt x="837893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912474" y="1857318"/>
              <a:ext cx="706755" cy="712470"/>
            </a:xfrm>
            <a:custGeom>
              <a:avLst/>
              <a:gdLst/>
              <a:ahLst/>
              <a:cxnLst/>
              <a:rect l="l" t="t" r="r" b="b"/>
              <a:pathLst>
                <a:path w="706755" h="712469">
                  <a:moveTo>
                    <a:pt x="0" y="0"/>
                  </a:moveTo>
                  <a:lnTo>
                    <a:pt x="706255" y="224750"/>
                  </a:lnTo>
                </a:path>
                <a:path w="706755" h="712469">
                  <a:moveTo>
                    <a:pt x="0" y="166873"/>
                  </a:moveTo>
                  <a:lnTo>
                    <a:pt x="706255" y="712294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7804" y="1727357"/>
              <a:ext cx="124487" cy="1181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7804" y="2267125"/>
              <a:ext cx="124487" cy="11816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109868" y="3812316"/>
            <a:ext cx="5307753" cy="2047240"/>
            <a:chOff x="2332400" y="2859237"/>
            <a:chExt cx="3980815" cy="1535430"/>
          </a:xfrm>
        </p:grpSpPr>
        <p:sp>
          <p:nvSpPr>
            <p:cNvPr id="18" name="object 18"/>
            <p:cNvSpPr/>
            <p:nvPr/>
          </p:nvSpPr>
          <p:spPr>
            <a:xfrm>
              <a:off x="2337162" y="317102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19837" y="2863999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4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37162" y="2863999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7162" y="2863999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4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4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4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89562" y="317102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572237" y="2863999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4">
                  <a:moveTo>
                    <a:pt x="0" y="1525499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07025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489562" y="2863999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489562" y="2863999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4">
                  <a:moveTo>
                    <a:pt x="0" y="307025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4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4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7112" y="347227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934890" y="3236449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19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87112" y="3236449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69" h="236220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87112" y="3236449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69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69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69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991912" y="347227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239690" y="3236449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991912" y="3236449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20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1912" y="3236449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296712" y="347227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544490" y="3236449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296712" y="3236449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20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296712" y="3236449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588149" y="359312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29">
                  <a:moveTo>
                    <a:pt x="49075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54" y="0"/>
                  </a:lnTo>
                  <a:lnTo>
                    <a:pt x="49075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078904" y="3433474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9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159645" y="366854"/>
                  </a:lnTo>
                  <a:lnTo>
                    <a:pt x="0" y="526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588149" y="3433474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20">
                  <a:moveTo>
                    <a:pt x="490754" y="159645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650399" y="0"/>
                  </a:lnTo>
                  <a:lnTo>
                    <a:pt x="490754" y="15964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588149" y="3433474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5"/>
                  </a:moveTo>
                  <a:lnTo>
                    <a:pt x="159645" y="0"/>
                  </a:lnTo>
                  <a:lnTo>
                    <a:pt x="650399" y="0"/>
                  </a:lnTo>
                  <a:lnTo>
                    <a:pt x="650399" y="366854"/>
                  </a:lnTo>
                  <a:lnTo>
                    <a:pt x="490754" y="526499"/>
                  </a:lnTo>
                  <a:lnTo>
                    <a:pt x="0" y="526499"/>
                  </a:lnTo>
                  <a:lnTo>
                    <a:pt x="0" y="159645"/>
                  </a:lnTo>
                  <a:close/>
                </a:path>
                <a:path w="650875" h="527050">
                  <a:moveTo>
                    <a:pt x="0" y="159645"/>
                  </a:moveTo>
                  <a:lnTo>
                    <a:pt x="490754" y="159645"/>
                  </a:lnTo>
                  <a:lnTo>
                    <a:pt x="650399" y="0"/>
                  </a:lnTo>
                </a:path>
                <a:path w="650875" h="527050">
                  <a:moveTo>
                    <a:pt x="490754" y="159645"/>
                  </a:moveTo>
                  <a:lnTo>
                    <a:pt x="490754" y="526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125474" y="359312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29">
                  <a:moveTo>
                    <a:pt x="49075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54" y="0"/>
                  </a:lnTo>
                  <a:lnTo>
                    <a:pt x="49075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616229" y="3433474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9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159645" y="366854"/>
                  </a:lnTo>
                  <a:lnTo>
                    <a:pt x="0" y="526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125474" y="3433474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20">
                  <a:moveTo>
                    <a:pt x="490754" y="159645"/>
                  </a:moveTo>
                  <a:lnTo>
                    <a:pt x="0" y="159645"/>
                  </a:lnTo>
                  <a:lnTo>
                    <a:pt x="159645" y="0"/>
                  </a:lnTo>
                  <a:lnTo>
                    <a:pt x="650399" y="0"/>
                  </a:lnTo>
                  <a:lnTo>
                    <a:pt x="490754" y="15964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125474" y="3433474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5"/>
                  </a:moveTo>
                  <a:lnTo>
                    <a:pt x="159645" y="0"/>
                  </a:lnTo>
                  <a:lnTo>
                    <a:pt x="650399" y="0"/>
                  </a:lnTo>
                  <a:lnTo>
                    <a:pt x="650399" y="366854"/>
                  </a:lnTo>
                  <a:lnTo>
                    <a:pt x="490754" y="526499"/>
                  </a:lnTo>
                  <a:lnTo>
                    <a:pt x="0" y="526499"/>
                  </a:lnTo>
                  <a:lnTo>
                    <a:pt x="0" y="159645"/>
                  </a:lnTo>
                  <a:close/>
                </a:path>
                <a:path w="650875" h="527050">
                  <a:moveTo>
                    <a:pt x="0" y="159645"/>
                  </a:moveTo>
                  <a:lnTo>
                    <a:pt x="490754" y="159645"/>
                  </a:lnTo>
                  <a:lnTo>
                    <a:pt x="650399" y="0"/>
                  </a:lnTo>
                </a:path>
                <a:path w="650875" h="527050">
                  <a:moveTo>
                    <a:pt x="490754" y="159645"/>
                  </a:moveTo>
                  <a:lnTo>
                    <a:pt x="490754" y="526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744512" y="347227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92290" y="3236449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744512" y="3236449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20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744512" y="3236449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049312" y="347227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297090" y="3236449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049312" y="3236449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20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049312" y="3236449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354112" y="347227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7" y="621577"/>
                  </a:moveTo>
                  <a:lnTo>
                    <a:pt x="0" y="621577"/>
                  </a:lnTo>
                  <a:lnTo>
                    <a:pt x="0" y="0"/>
                  </a:lnTo>
                  <a:lnTo>
                    <a:pt x="247777" y="0"/>
                  </a:lnTo>
                  <a:lnTo>
                    <a:pt x="247777" y="6215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601890" y="3236449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9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235822" y="621577"/>
                  </a:lnTo>
                  <a:lnTo>
                    <a:pt x="0" y="857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54112" y="3236449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20">
                  <a:moveTo>
                    <a:pt x="247777" y="235822"/>
                  </a:moveTo>
                  <a:lnTo>
                    <a:pt x="0" y="235822"/>
                  </a:lnTo>
                  <a:lnTo>
                    <a:pt x="235822" y="0"/>
                  </a:lnTo>
                  <a:lnTo>
                    <a:pt x="483599" y="0"/>
                  </a:lnTo>
                  <a:lnTo>
                    <a:pt x="247777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54112" y="3236449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2" y="0"/>
                  </a:lnTo>
                  <a:lnTo>
                    <a:pt x="483599" y="0"/>
                  </a:lnTo>
                  <a:lnTo>
                    <a:pt x="483599" y="621577"/>
                  </a:lnTo>
                  <a:lnTo>
                    <a:pt x="247777" y="857399"/>
                  </a:lnTo>
                  <a:lnTo>
                    <a:pt x="0" y="857399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7" y="235822"/>
                  </a:lnTo>
                  <a:lnTo>
                    <a:pt x="483599" y="0"/>
                  </a:lnTo>
                </a:path>
                <a:path w="483870" h="857885">
                  <a:moveTo>
                    <a:pt x="247777" y="235822"/>
                  </a:moveTo>
                  <a:lnTo>
                    <a:pt x="247777" y="857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766162" y="317102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848837" y="2863999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4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766162" y="2863999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766162" y="2863999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4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4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4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918562" y="317102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4"/>
                  </a:moveTo>
                  <a:lnTo>
                    <a:pt x="0" y="1218474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01237" y="2863999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4">
                  <a:moveTo>
                    <a:pt x="0" y="1525499"/>
                  </a:moveTo>
                  <a:lnTo>
                    <a:pt x="0" y="307025"/>
                  </a:lnTo>
                  <a:lnTo>
                    <a:pt x="307024" y="0"/>
                  </a:lnTo>
                  <a:lnTo>
                    <a:pt x="307024" y="1218474"/>
                  </a:lnTo>
                  <a:lnTo>
                    <a:pt x="0" y="15254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918562" y="2863999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5"/>
                  </a:moveTo>
                  <a:lnTo>
                    <a:pt x="0" y="307025"/>
                  </a:lnTo>
                  <a:lnTo>
                    <a:pt x="307025" y="0"/>
                  </a:lnTo>
                  <a:lnTo>
                    <a:pt x="389699" y="0"/>
                  </a:lnTo>
                  <a:lnTo>
                    <a:pt x="82674" y="307025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918562" y="2863999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4">
                  <a:moveTo>
                    <a:pt x="0" y="307025"/>
                  </a:moveTo>
                  <a:lnTo>
                    <a:pt x="307025" y="0"/>
                  </a:lnTo>
                  <a:lnTo>
                    <a:pt x="389699" y="0"/>
                  </a:lnTo>
                  <a:lnTo>
                    <a:pt x="389699" y="1218474"/>
                  </a:lnTo>
                  <a:lnTo>
                    <a:pt x="82674" y="1525499"/>
                  </a:lnTo>
                  <a:lnTo>
                    <a:pt x="0" y="1525499"/>
                  </a:lnTo>
                  <a:lnTo>
                    <a:pt x="0" y="307025"/>
                  </a:lnTo>
                  <a:close/>
                </a:path>
                <a:path w="389889" h="1525904">
                  <a:moveTo>
                    <a:pt x="0" y="307025"/>
                  </a:moveTo>
                  <a:lnTo>
                    <a:pt x="82674" y="307025"/>
                  </a:lnTo>
                  <a:lnTo>
                    <a:pt x="389699" y="0"/>
                  </a:lnTo>
                </a:path>
                <a:path w="389889" h="1525904">
                  <a:moveTo>
                    <a:pt x="82674" y="307025"/>
                  </a:moveTo>
                  <a:lnTo>
                    <a:pt x="82674" y="1525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66" name="object 6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451" y="4211321"/>
            <a:ext cx="2393100" cy="1594764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9448420" y="3899850"/>
            <a:ext cx="2581485" cy="1917700"/>
            <a:chOff x="7086315" y="2924887"/>
            <a:chExt cx="1936114" cy="1438275"/>
          </a:xfrm>
        </p:grpSpPr>
        <p:sp>
          <p:nvSpPr>
            <p:cNvPr id="68" name="object 68"/>
            <p:cNvSpPr/>
            <p:nvPr/>
          </p:nvSpPr>
          <p:spPr>
            <a:xfrm>
              <a:off x="7086315" y="2928562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79">
                  <a:moveTo>
                    <a:pt x="1935846" y="1427008"/>
                  </a:moveTo>
                  <a:lnTo>
                    <a:pt x="0" y="1427008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8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7088222" y="3467794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90"/>
                  </a:moveTo>
                  <a:lnTo>
                    <a:pt x="0" y="0"/>
                  </a:lnTo>
                  <a:lnTo>
                    <a:pt x="56004" y="7339"/>
                  </a:lnTo>
                  <a:lnTo>
                    <a:pt x="36239" y="29346"/>
                  </a:lnTo>
                  <a:lnTo>
                    <a:pt x="181196" y="69696"/>
                  </a:lnTo>
                  <a:lnTo>
                    <a:pt x="154839" y="7339"/>
                  </a:lnTo>
                  <a:lnTo>
                    <a:pt x="329452" y="62357"/>
                  </a:lnTo>
                  <a:lnTo>
                    <a:pt x="1512188" y="194422"/>
                  </a:lnTo>
                  <a:lnTo>
                    <a:pt x="1927302" y="227433"/>
                  </a:lnTo>
                  <a:lnTo>
                    <a:pt x="1930592" y="887725"/>
                  </a:lnTo>
                  <a:lnTo>
                    <a:pt x="0" y="89139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091514" y="2924887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5">
                  <a:moveTo>
                    <a:pt x="1927301" y="785007"/>
                  </a:moveTo>
                  <a:lnTo>
                    <a:pt x="0" y="740992"/>
                  </a:lnTo>
                  <a:lnTo>
                    <a:pt x="0" y="73361"/>
                  </a:lnTo>
                  <a:lnTo>
                    <a:pt x="39538" y="36685"/>
                  </a:lnTo>
                  <a:lnTo>
                    <a:pt x="32947" y="0"/>
                  </a:lnTo>
                  <a:lnTo>
                    <a:pt x="1162970" y="0"/>
                  </a:lnTo>
                  <a:lnTo>
                    <a:pt x="1146496" y="36685"/>
                  </a:lnTo>
                  <a:lnTo>
                    <a:pt x="1162970" y="99043"/>
                  </a:lnTo>
                  <a:lnTo>
                    <a:pt x="1202510" y="183418"/>
                  </a:lnTo>
                  <a:lnTo>
                    <a:pt x="1136613" y="190747"/>
                  </a:lnTo>
                  <a:lnTo>
                    <a:pt x="1100374" y="249440"/>
                  </a:lnTo>
                  <a:lnTo>
                    <a:pt x="1080610" y="330141"/>
                  </a:lnTo>
                  <a:lnTo>
                    <a:pt x="952117" y="348483"/>
                  </a:lnTo>
                  <a:lnTo>
                    <a:pt x="981774" y="425520"/>
                  </a:lnTo>
                  <a:lnTo>
                    <a:pt x="1304635" y="542906"/>
                  </a:lnTo>
                  <a:lnTo>
                    <a:pt x="1301344" y="484213"/>
                  </a:lnTo>
                  <a:lnTo>
                    <a:pt x="1330992" y="385169"/>
                  </a:lnTo>
                  <a:lnTo>
                    <a:pt x="1360640" y="476873"/>
                  </a:lnTo>
                  <a:lnTo>
                    <a:pt x="1393588" y="377830"/>
                  </a:lnTo>
                  <a:lnTo>
                    <a:pt x="1423245" y="454866"/>
                  </a:lnTo>
                  <a:lnTo>
                    <a:pt x="1396888" y="550245"/>
                  </a:lnTo>
                  <a:lnTo>
                    <a:pt x="1548436" y="377830"/>
                  </a:lnTo>
                  <a:lnTo>
                    <a:pt x="1660445" y="440198"/>
                  </a:lnTo>
                  <a:lnTo>
                    <a:pt x="1680219" y="388834"/>
                  </a:lnTo>
                  <a:lnTo>
                    <a:pt x="1709867" y="491552"/>
                  </a:lnTo>
                  <a:lnTo>
                    <a:pt x="1755988" y="469534"/>
                  </a:lnTo>
                  <a:lnTo>
                    <a:pt x="1805410" y="506220"/>
                  </a:lnTo>
                  <a:lnTo>
                    <a:pt x="1854823" y="447527"/>
                  </a:lnTo>
                  <a:lnTo>
                    <a:pt x="1927301" y="447527"/>
                  </a:lnTo>
                  <a:lnTo>
                    <a:pt x="1927301" y="785007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7315540" y="2935891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79">
                  <a:moveTo>
                    <a:pt x="543604" y="1426957"/>
                  </a:moveTo>
                  <a:lnTo>
                    <a:pt x="520539" y="1247213"/>
                  </a:lnTo>
                  <a:lnTo>
                    <a:pt x="484300" y="1111494"/>
                  </a:lnTo>
                  <a:lnTo>
                    <a:pt x="467827" y="957422"/>
                  </a:lnTo>
                  <a:lnTo>
                    <a:pt x="405230" y="1063805"/>
                  </a:lnTo>
                  <a:lnTo>
                    <a:pt x="375583" y="1041797"/>
                  </a:lnTo>
                  <a:lnTo>
                    <a:pt x="398639" y="1140841"/>
                  </a:lnTo>
                  <a:lnTo>
                    <a:pt x="359109" y="1155509"/>
                  </a:lnTo>
                  <a:lnTo>
                    <a:pt x="329461" y="1148170"/>
                  </a:lnTo>
                  <a:lnTo>
                    <a:pt x="332752" y="1074808"/>
                  </a:lnTo>
                  <a:lnTo>
                    <a:pt x="326161" y="983104"/>
                  </a:lnTo>
                  <a:lnTo>
                    <a:pt x="299804" y="917072"/>
                  </a:lnTo>
                  <a:lnTo>
                    <a:pt x="293212" y="964761"/>
                  </a:lnTo>
                  <a:lnTo>
                    <a:pt x="306396" y="1063805"/>
                  </a:lnTo>
                  <a:lnTo>
                    <a:pt x="296513" y="1151844"/>
                  </a:lnTo>
                  <a:lnTo>
                    <a:pt x="309687" y="1206863"/>
                  </a:lnTo>
                  <a:lnTo>
                    <a:pt x="270156" y="1195859"/>
                  </a:lnTo>
                  <a:lnTo>
                    <a:pt x="270156" y="1324249"/>
                  </a:lnTo>
                  <a:lnTo>
                    <a:pt x="273448" y="1423292"/>
                  </a:lnTo>
                  <a:lnTo>
                    <a:pt x="164730" y="1415953"/>
                  </a:lnTo>
                  <a:lnTo>
                    <a:pt x="187796" y="1335253"/>
                  </a:lnTo>
                  <a:lnTo>
                    <a:pt x="214152" y="1221541"/>
                  </a:lnTo>
                  <a:lnTo>
                    <a:pt x="210852" y="1122498"/>
                  </a:lnTo>
                  <a:lnTo>
                    <a:pt x="207561" y="994108"/>
                  </a:lnTo>
                  <a:lnTo>
                    <a:pt x="177904" y="851040"/>
                  </a:lnTo>
                  <a:lnTo>
                    <a:pt x="135083" y="803350"/>
                  </a:lnTo>
                  <a:lnTo>
                    <a:pt x="108726" y="660292"/>
                  </a:lnTo>
                  <a:lnTo>
                    <a:pt x="115309" y="539241"/>
                  </a:lnTo>
                  <a:lnTo>
                    <a:pt x="125200" y="476873"/>
                  </a:lnTo>
                  <a:lnTo>
                    <a:pt x="112017" y="381505"/>
                  </a:lnTo>
                  <a:lnTo>
                    <a:pt x="141665" y="337480"/>
                  </a:lnTo>
                  <a:lnTo>
                    <a:pt x="105426" y="330141"/>
                  </a:lnTo>
                  <a:lnTo>
                    <a:pt x="36248" y="260444"/>
                  </a:lnTo>
                  <a:lnTo>
                    <a:pt x="0" y="190747"/>
                  </a:lnTo>
                  <a:lnTo>
                    <a:pt x="42830" y="143068"/>
                  </a:lnTo>
                  <a:lnTo>
                    <a:pt x="128491" y="139393"/>
                  </a:lnTo>
                  <a:lnTo>
                    <a:pt x="230617" y="179743"/>
                  </a:lnTo>
                  <a:lnTo>
                    <a:pt x="260274" y="113721"/>
                  </a:lnTo>
                  <a:lnTo>
                    <a:pt x="319569" y="22007"/>
                  </a:lnTo>
                  <a:lnTo>
                    <a:pt x="424995" y="0"/>
                  </a:lnTo>
                  <a:lnTo>
                    <a:pt x="500774" y="7339"/>
                  </a:lnTo>
                  <a:lnTo>
                    <a:pt x="543604" y="66032"/>
                  </a:lnTo>
                  <a:lnTo>
                    <a:pt x="556778" y="113721"/>
                  </a:lnTo>
                  <a:lnTo>
                    <a:pt x="589727" y="161400"/>
                  </a:lnTo>
                  <a:lnTo>
                    <a:pt x="596318" y="209090"/>
                  </a:lnTo>
                  <a:lnTo>
                    <a:pt x="645730" y="172415"/>
                  </a:lnTo>
                  <a:lnTo>
                    <a:pt x="714918" y="183418"/>
                  </a:lnTo>
                  <a:lnTo>
                    <a:pt x="767631" y="227433"/>
                  </a:lnTo>
                  <a:lnTo>
                    <a:pt x="754448" y="271458"/>
                  </a:lnTo>
                  <a:lnTo>
                    <a:pt x="645730" y="374166"/>
                  </a:lnTo>
                  <a:lnTo>
                    <a:pt x="569962" y="385169"/>
                  </a:lnTo>
                  <a:lnTo>
                    <a:pt x="566661" y="447527"/>
                  </a:lnTo>
                  <a:lnTo>
                    <a:pt x="662204" y="410851"/>
                  </a:lnTo>
                  <a:lnTo>
                    <a:pt x="744566" y="410851"/>
                  </a:lnTo>
                  <a:lnTo>
                    <a:pt x="840109" y="355823"/>
                  </a:lnTo>
                  <a:lnTo>
                    <a:pt x="919179" y="385169"/>
                  </a:lnTo>
                  <a:lnTo>
                    <a:pt x="965301" y="432859"/>
                  </a:lnTo>
                  <a:lnTo>
                    <a:pt x="1090492" y="506220"/>
                  </a:lnTo>
                  <a:lnTo>
                    <a:pt x="1202509" y="443863"/>
                  </a:lnTo>
                  <a:lnTo>
                    <a:pt x="1255223" y="557584"/>
                  </a:lnTo>
                  <a:lnTo>
                    <a:pt x="1314527" y="550245"/>
                  </a:lnTo>
                  <a:lnTo>
                    <a:pt x="1380414" y="586920"/>
                  </a:lnTo>
                  <a:lnTo>
                    <a:pt x="1363940" y="645614"/>
                  </a:lnTo>
                  <a:lnTo>
                    <a:pt x="1304636" y="660292"/>
                  </a:lnTo>
                  <a:lnTo>
                    <a:pt x="1288171" y="722650"/>
                  </a:lnTo>
                  <a:lnTo>
                    <a:pt x="1373823" y="953757"/>
                  </a:lnTo>
                  <a:lnTo>
                    <a:pt x="1360649" y="994108"/>
                  </a:lnTo>
                  <a:lnTo>
                    <a:pt x="1284870" y="1034458"/>
                  </a:lnTo>
                  <a:lnTo>
                    <a:pt x="1222275" y="994108"/>
                  </a:lnTo>
                  <a:lnTo>
                    <a:pt x="1074018" y="931740"/>
                  </a:lnTo>
                  <a:lnTo>
                    <a:pt x="1060844" y="979429"/>
                  </a:lnTo>
                  <a:lnTo>
                    <a:pt x="1024605" y="953757"/>
                  </a:lnTo>
                  <a:lnTo>
                    <a:pt x="1021314" y="1107820"/>
                  </a:lnTo>
                  <a:lnTo>
                    <a:pt x="1018014" y="1210538"/>
                  </a:lnTo>
                  <a:lnTo>
                    <a:pt x="1070727" y="1349931"/>
                  </a:lnTo>
                  <a:lnTo>
                    <a:pt x="1057553" y="1397620"/>
                  </a:lnTo>
                  <a:lnTo>
                    <a:pt x="1008131" y="1390281"/>
                  </a:lnTo>
                  <a:lnTo>
                    <a:pt x="985066" y="1338927"/>
                  </a:lnTo>
                  <a:lnTo>
                    <a:pt x="971892" y="1210538"/>
                  </a:lnTo>
                  <a:lnTo>
                    <a:pt x="945535" y="1126162"/>
                  </a:lnTo>
                  <a:lnTo>
                    <a:pt x="942244" y="1001437"/>
                  </a:lnTo>
                  <a:lnTo>
                    <a:pt x="906005" y="1056466"/>
                  </a:lnTo>
                  <a:lnTo>
                    <a:pt x="856584" y="1041797"/>
                  </a:lnTo>
                  <a:lnTo>
                    <a:pt x="800579" y="957422"/>
                  </a:lnTo>
                  <a:lnTo>
                    <a:pt x="830227" y="1096816"/>
                  </a:lnTo>
                  <a:lnTo>
                    <a:pt x="800579" y="1188520"/>
                  </a:lnTo>
                  <a:lnTo>
                    <a:pt x="830227" y="1316910"/>
                  </a:lnTo>
                  <a:lnTo>
                    <a:pt x="846701" y="1404950"/>
                  </a:lnTo>
                  <a:lnTo>
                    <a:pt x="767631" y="1397620"/>
                  </a:lnTo>
                  <a:lnTo>
                    <a:pt x="764340" y="1342592"/>
                  </a:lnTo>
                  <a:lnTo>
                    <a:pt x="751157" y="1294902"/>
                  </a:lnTo>
                  <a:lnTo>
                    <a:pt x="761040" y="1159173"/>
                  </a:lnTo>
                  <a:lnTo>
                    <a:pt x="744566" y="1140841"/>
                  </a:lnTo>
                  <a:lnTo>
                    <a:pt x="741274" y="1093151"/>
                  </a:lnTo>
                  <a:lnTo>
                    <a:pt x="705035" y="898729"/>
                  </a:lnTo>
                  <a:lnTo>
                    <a:pt x="635848" y="895065"/>
                  </a:lnTo>
                  <a:lnTo>
                    <a:pt x="645730" y="939079"/>
                  </a:lnTo>
                  <a:lnTo>
                    <a:pt x="632557" y="1005111"/>
                  </a:lnTo>
                  <a:lnTo>
                    <a:pt x="652322" y="1162848"/>
                  </a:lnTo>
                  <a:lnTo>
                    <a:pt x="606201" y="1173852"/>
                  </a:lnTo>
                  <a:lnTo>
                    <a:pt x="602900" y="1063805"/>
                  </a:lnTo>
                  <a:lnTo>
                    <a:pt x="583135" y="902393"/>
                  </a:lnTo>
                  <a:lnTo>
                    <a:pt x="579844" y="1085812"/>
                  </a:lnTo>
                  <a:lnTo>
                    <a:pt x="593018" y="1166513"/>
                  </a:lnTo>
                  <a:lnTo>
                    <a:pt x="583135" y="1232545"/>
                  </a:lnTo>
                  <a:lnTo>
                    <a:pt x="602900" y="1316910"/>
                  </a:lnTo>
                  <a:lnTo>
                    <a:pt x="635848" y="1419628"/>
                  </a:lnTo>
                  <a:lnTo>
                    <a:pt x="543604" y="1426957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2" name="object 7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4471" y="2039543"/>
            <a:ext cx="1451415" cy="796744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6462821" y="1837023"/>
            <a:ext cx="642620" cy="1029547"/>
            <a:chOff x="4847115" y="1377767"/>
            <a:chExt cx="481965" cy="772160"/>
          </a:xfrm>
        </p:grpSpPr>
        <p:sp>
          <p:nvSpPr>
            <p:cNvPr id="74" name="object 74"/>
            <p:cNvSpPr/>
            <p:nvPr/>
          </p:nvSpPr>
          <p:spPr>
            <a:xfrm>
              <a:off x="4851877" y="1568740"/>
              <a:ext cx="50165" cy="575945"/>
            </a:xfrm>
            <a:custGeom>
              <a:avLst/>
              <a:gdLst/>
              <a:ahLst/>
              <a:cxnLst/>
              <a:rect l="l" t="t" r="r" b="b"/>
              <a:pathLst>
                <a:path w="50164" h="575944">
                  <a:moveTo>
                    <a:pt x="50142" y="575928"/>
                  </a:moveTo>
                  <a:lnTo>
                    <a:pt x="0" y="575928"/>
                  </a:lnTo>
                  <a:lnTo>
                    <a:pt x="0" y="0"/>
                  </a:lnTo>
                  <a:lnTo>
                    <a:pt x="50142" y="0"/>
                  </a:lnTo>
                  <a:lnTo>
                    <a:pt x="50142" y="57592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4902020" y="1382529"/>
              <a:ext cx="186690" cy="762635"/>
            </a:xfrm>
            <a:custGeom>
              <a:avLst/>
              <a:gdLst/>
              <a:ahLst/>
              <a:cxnLst/>
              <a:rect l="l" t="t" r="r" b="b"/>
              <a:pathLst>
                <a:path w="186689" h="762635">
                  <a:moveTo>
                    <a:pt x="0" y="762139"/>
                  </a:moveTo>
                  <a:lnTo>
                    <a:pt x="0" y="186210"/>
                  </a:lnTo>
                  <a:lnTo>
                    <a:pt x="186210" y="0"/>
                  </a:lnTo>
                  <a:lnTo>
                    <a:pt x="186210" y="575928"/>
                  </a:lnTo>
                  <a:lnTo>
                    <a:pt x="0" y="7621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4851877" y="1382529"/>
              <a:ext cx="236854" cy="186690"/>
            </a:xfrm>
            <a:custGeom>
              <a:avLst/>
              <a:gdLst/>
              <a:ahLst/>
              <a:cxnLst/>
              <a:rect l="l" t="t" r="r" b="b"/>
              <a:pathLst>
                <a:path w="236854" h="186690">
                  <a:moveTo>
                    <a:pt x="50142" y="186210"/>
                  </a:moveTo>
                  <a:lnTo>
                    <a:pt x="0" y="186210"/>
                  </a:lnTo>
                  <a:lnTo>
                    <a:pt x="186210" y="0"/>
                  </a:lnTo>
                  <a:lnTo>
                    <a:pt x="236353" y="0"/>
                  </a:lnTo>
                  <a:lnTo>
                    <a:pt x="50142" y="18621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4851877" y="1382529"/>
              <a:ext cx="236854" cy="762635"/>
            </a:xfrm>
            <a:custGeom>
              <a:avLst/>
              <a:gdLst/>
              <a:ahLst/>
              <a:cxnLst/>
              <a:rect l="l" t="t" r="r" b="b"/>
              <a:pathLst>
                <a:path w="236854" h="762635">
                  <a:moveTo>
                    <a:pt x="0" y="186210"/>
                  </a:moveTo>
                  <a:lnTo>
                    <a:pt x="186210" y="0"/>
                  </a:lnTo>
                  <a:lnTo>
                    <a:pt x="236353" y="0"/>
                  </a:lnTo>
                  <a:lnTo>
                    <a:pt x="236353" y="575928"/>
                  </a:lnTo>
                  <a:lnTo>
                    <a:pt x="50142" y="762139"/>
                  </a:lnTo>
                  <a:lnTo>
                    <a:pt x="0" y="762139"/>
                  </a:lnTo>
                  <a:lnTo>
                    <a:pt x="0" y="186210"/>
                  </a:lnTo>
                  <a:close/>
                </a:path>
                <a:path w="236854" h="762635">
                  <a:moveTo>
                    <a:pt x="0" y="186210"/>
                  </a:moveTo>
                  <a:lnTo>
                    <a:pt x="50142" y="186210"/>
                  </a:lnTo>
                  <a:lnTo>
                    <a:pt x="236353" y="0"/>
                  </a:lnTo>
                </a:path>
                <a:path w="236854" h="762635">
                  <a:moveTo>
                    <a:pt x="50142" y="186210"/>
                  </a:moveTo>
                  <a:lnTo>
                    <a:pt x="50142" y="76213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0436" y="1782498"/>
              <a:ext cx="208567" cy="81980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7237826" y="1837023"/>
            <a:ext cx="328505" cy="1029547"/>
            <a:chOff x="5428369" y="1377767"/>
            <a:chExt cx="246379" cy="772160"/>
          </a:xfrm>
        </p:grpSpPr>
        <p:sp>
          <p:nvSpPr>
            <p:cNvPr id="80" name="object 80"/>
            <p:cNvSpPr/>
            <p:nvPr/>
          </p:nvSpPr>
          <p:spPr>
            <a:xfrm>
              <a:off x="5433132" y="1568740"/>
              <a:ext cx="50165" cy="575945"/>
            </a:xfrm>
            <a:custGeom>
              <a:avLst/>
              <a:gdLst/>
              <a:ahLst/>
              <a:cxnLst/>
              <a:rect l="l" t="t" r="r" b="b"/>
              <a:pathLst>
                <a:path w="50164" h="575944">
                  <a:moveTo>
                    <a:pt x="50141" y="575928"/>
                  </a:moveTo>
                  <a:lnTo>
                    <a:pt x="0" y="575928"/>
                  </a:lnTo>
                  <a:lnTo>
                    <a:pt x="0" y="0"/>
                  </a:lnTo>
                  <a:lnTo>
                    <a:pt x="50141" y="0"/>
                  </a:lnTo>
                  <a:lnTo>
                    <a:pt x="50141" y="57592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5483274" y="1382529"/>
              <a:ext cx="186690" cy="762635"/>
            </a:xfrm>
            <a:custGeom>
              <a:avLst/>
              <a:gdLst/>
              <a:ahLst/>
              <a:cxnLst/>
              <a:rect l="l" t="t" r="r" b="b"/>
              <a:pathLst>
                <a:path w="186689" h="762635">
                  <a:moveTo>
                    <a:pt x="0" y="762139"/>
                  </a:moveTo>
                  <a:lnTo>
                    <a:pt x="0" y="186210"/>
                  </a:lnTo>
                  <a:lnTo>
                    <a:pt x="186210" y="0"/>
                  </a:lnTo>
                  <a:lnTo>
                    <a:pt x="186210" y="575928"/>
                  </a:lnTo>
                  <a:lnTo>
                    <a:pt x="0" y="7621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5433132" y="1382529"/>
              <a:ext cx="236854" cy="186690"/>
            </a:xfrm>
            <a:custGeom>
              <a:avLst/>
              <a:gdLst/>
              <a:ahLst/>
              <a:cxnLst/>
              <a:rect l="l" t="t" r="r" b="b"/>
              <a:pathLst>
                <a:path w="236854" h="186690">
                  <a:moveTo>
                    <a:pt x="50141" y="186210"/>
                  </a:moveTo>
                  <a:lnTo>
                    <a:pt x="0" y="186210"/>
                  </a:lnTo>
                  <a:lnTo>
                    <a:pt x="186210" y="0"/>
                  </a:lnTo>
                  <a:lnTo>
                    <a:pt x="236352" y="0"/>
                  </a:lnTo>
                  <a:lnTo>
                    <a:pt x="50141" y="18621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433132" y="1382529"/>
              <a:ext cx="236854" cy="762635"/>
            </a:xfrm>
            <a:custGeom>
              <a:avLst/>
              <a:gdLst/>
              <a:ahLst/>
              <a:cxnLst/>
              <a:rect l="l" t="t" r="r" b="b"/>
              <a:pathLst>
                <a:path w="236854" h="762635">
                  <a:moveTo>
                    <a:pt x="0" y="186210"/>
                  </a:moveTo>
                  <a:lnTo>
                    <a:pt x="186210" y="0"/>
                  </a:lnTo>
                  <a:lnTo>
                    <a:pt x="236352" y="0"/>
                  </a:lnTo>
                  <a:lnTo>
                    <a:pt x="236352" y="575928"/>
                  </a:lnTo>
                  <a:lnTo>
                    <a:pt x="50141" y="762139"/>
                  </a:lnTo>
                  <a:lnTo>
                    <a:pt x="0" y="762139"/>
                  </a:lnTo>
                  <a:lnTo>
                    <a:pt x="0" y="186210"/>
                  </a:lnTo>
                  <a:close/>
                </a:path>
                <a:path w="236854" h="762635">
                  <a:moveTo>
                    <a:pt x="0" y="186210"/>
                  </a:moveTo>
                  <a:lnTo>
                    <a:pt x="50141" y="186210"/>
                  </a:lnTo>
                  <a:lnTo>
                    <a:pt x="236352" y="0"/>
                  </a:lnTo>
                </a:path>
                <a:path w="236854" h="762635">
                  <a:moveTo>
                    <a:pt x="50141" y="186210"/>
                  </a:moveTo>
                  <a:lnTo>
                    <a:pt x="50141" y="76213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8060888" y="1837023"/>
            <a:ext cx="328505" cy="1029547"/>
            <a:chOff x="6045665" y="1377767"/>
            <a:chExt cx="246379" cy="772160"/>
          </a:xfrm>
        </p:grpSpPr>
        <p:sp>
          <p:nvSpPr>
            <p:cNvPr id="85" name="object 85"/>
            <p:cNvSpPr/>
            <p:nvPr/>
          </p:nvSpPr>
          <p:spPr>
            <a:xfrm>
              <a:off x="6050427" y="1568740"/>
              <a:ext cx="50165" cy="575945"/>
            </a:xfrm>
            <a:custGeom>
              <a:avLst/>
              <a:gdLst/>
              <a:ahLst/>
              <a:cxnLst/>
              <a:rect l="l" t="t" r="r" b="b"/>
              <a:pathLst>
                <a:path w="50164" h="575944">
                  <a:moveTo>
                    <a:pt x="50142" y="575928"/>
                  </a:moveTo>
                  <a:lnTo>
                    <a:pt x="0" y="575928"/>
                  </a:lnTo>
                  <a:lnTo>
                    <a:pt x="0" y="0"/>
                  </a:lnTo>
                  <a:lnTo>
                    <a:pt x="50142" y="0"/>
                  </a:lnTo>
                  <a:lnTo>
                    <a:pt x="50142" y="57592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6100570" y="1382529"/>
              <a:ext cx="186690" cy="762635"/>
            </a:xfrm>
            <a:custGeom>
              <a:avLst/>
              <a:gdLst/>
              <a:ahLst/>
              <a:cxnLst/>
              <a:rect l="l" t="t" r="r" b="b"/>
              <a:pathLst>
                <a:path w="186689" h="762635">
                  <a:moveTo>
                    <a:pt x="0" y="762139"/>
                  </a:moveTo>
                  <a:lnTo>
                    <a:pt x="0" y="186210"/>
                  </a:lnTo>
                  <a:lnTo>
                    <a:pt x="186210" y="0"/>
                  </a:lnTo>
                  <a:lnTo>
                    <a:pt x="186210" y="575928"/>
                  </a:lnTo>
                  <a:lnTo>
                    <a:pt x="0" y="7621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6050427" y="1382529"/>
              <a:ext cx="236854" cy="186690"/>
            </a:xfrm>
            <a:custGeom>
              <a:avLst/>
              <a:gdLst/>
              <a:ahLst/>
              <a:cxnLst/>
              <a:rect l="l" t="t" r="r" b="b"/>
              <a:pathLst>
                <a:path w="236854" h="186690">
                  <a:moveTo>
                    <a:pt x="50142" y="186210"/>
                  </a:moveTo>
                  <a:lnTo>
                    <a:pt x="0" y="186210"/>
                  </a:lnTo>
                  <a:lnTo>
                    <a:pt x="186210" y="0"/>
                  </a:lnTo>
                  <a:lnTo>
                    <a:pt x="236353" y="0"/>
                  </a:lnTo>
                  <a:lnTo>
                    <a:pt x="50142" y="18621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6050427" y="1382529"/>
              <a:ext cx="236854" cy="762635"/>
            </a:xfrm>
            <a:custGeom>
              <a:avLst/>
              <a:gdLst/>
              <a:ahLst/>
              <a:cxnLst/>
              <a:rect l="l" t="t" r="r" b="b"/>
              <a:pathLst>
                <a:path w="236854" h="762635">
                  <a:moveTo>
                    <a:pt x="0" y="186210"/>
                  </a:moveTo>
                  <a:lnTo>
                    <a:pt x="186210" y="0"/>
                  </a:lnTo>
                  <a:lnTo>
                    <a:pt x="236353" y="0"/>
                  </a:lnTo>
                  <a:lnTo>
                    <a:pt x="236353" y="575928"/>
                  </a:lnTo>
                  <a:lnTo>
                    <a:pt x="50142" y="762139"/>
                  </a:lnTo>
                  <a:lnTo>
                    <a:pt x="0" y="762139"/>
                  </a:lnTo>
                  <a:lnTo>
                    <a:pt x="0" y="186210"/>
                  </a:lnTo>
                  <a:close/>
                </a:path>
                <a:path w="236854" h="762635">
                  <a:moveTo>
                    <a:pt x="0" y="186210"/>
                  </a:moveTo>
                  <a:lnTo>
                    <a:pt x="50142" y="186210"/>
                  </a:lnTo>
                  <a:lnTo>
                    <a:pt x="236353" y="0"/>
                  </a:lnTo>
                </a:path>
                <a:path w="236854" h="762635">
                  <a:moveTo>
                    <a:pt x="50142" y="186210"/>
                  </a:moveTo>
                  <a:lnTo>
                    <a:pt x="50142" y="76213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89" name="object 8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87804" y="2376664"/>
            <a:ext cx="278089" cy="109307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28313" y="2376664"/>
            <a:ext cx="278089" cy="109307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58968" y="2396948"/>
            <a:ext cx="278089" cy="109307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10186411" y="1883932"/>
            <a:ext cx="1565487" cy="958427"/>
            <a:chOff x="7639808" y="1412949"/>
            <a:chExt cx="1174115" cy="718820"/>
          </a:xfrm>
        </p:grpSpPr>
        <p:sp>
          <p:nvSpPr>
            <p:cNvPr id="93" name="object 93"/>
            <p:cNvSpPr/>
            <p:nvPr/>
          </p:nvSpPr>
          <p:spPr>
            <a:xfrm>
              <a:off x="7639808" y="1414785"/>
              <a:ext cx="1174115" cy="713105"/>
            </a:xfrm>
            <a:custGeom>
              <a:avLst/>
              <a:gdLst/>
              <a:ahLst/>
              <a:cxnLst/>
              <a:rect l="l" t="t" r="r" b="b"/>
              <a:pathLst>
                <a:path w="1174115" h="713105">
                  <a:moveTo>
                    <a:pt x="1174090" y="712932"/>
                  </a:moveTo>
                  <a:lnTo>
                    <a:pt x="0" y="712932"/>
                  </a:lnTo>
                  <a:lnTo>
                    <a:pt x="0" y="0"/>
                  </a:lnTo>
                  <a:lnTo>
                    <a:pt x="1174090" y="0"/>
                  </a:lnTo>
                  <a:lnTo>
                    <a:pt x="1174090" y="712932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7640964" y="1684185"/>
              <a:ext cx="1170940" cy="445770"/>
            </a:xfrm>
            <a:custGeom>
              <a:avLst/>
              <a:gdLst/>
              <a:ahLst/>
              <a:cxnLst/>
              <a:rect l="l" t="t" r="r" b="b"/>
              <a:pathLst>
                <a:path w="1170940" h="445769">
                  <a:moveTo>
                    <a:pt x="0" y="445338"/>
                  </a:moveTo>
                  <a:lnTo>
                    <a:pt x="0" y="0"/>
                  </a:lnTo>
                  <a:lnTo>
                    <a:pt x="33966" y="3666"/>
                  </a:lnTo>
                  <a:lnTo>
                    <a:pt x="21978" y="14661"/>
                  </a:lnTo>
                  <a:lnTo>
                    <a:pt x="109894" y="34820"/>
                  </a:lnTo>
                  <a:lnTo>
                    <a:pt x="93909" y="3666"/>
                  </a:lnTo>
                  <a:lnTo>
                    <a:pt x="199812" y="31153"/>
                  </a:lnTo>
                  <a:lnTo>
                    <a:pt x="917141" y="97133"/>
                  </a:lnTo>
                  <a:lnTo>
                    <a:pt x="1168908" y="113625"/>
                  </a:lnTo>
                  <a:lnTo>
                    <a:pt x="1170904" y="443507"/>
                  </a:lnTo>
                  <a:lnTo>
                    <a:pt x="0" y="445338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7642960" y="1412949"/>
              <a:ext cx="1169035" cy="392430"/>
            </a:xfrm>
            <a:custGeom>
              <a:avLst/>
              <a:gdLst/>
              <a:ahLst/>
              <a:cxnLst/>
              <a:rect l="l" t="t" r="r" b="b"/>
              <a:pathLst>
                <a:path w="1169034" h="392430">
                  <a:moveTo>
                    <a:pt x="1168908" y="392189"/>
                  </a:moveTo>
                  <a:lnTo>
                    <a:pt x="0" y="370199"/>
                  </a:lnTo>
                  <a:lnTo>
                    <a:pt x="0" y="36651"/>
                  </a:lnTo>
                  <a:lnTo>
                    <a:pt x="23980" y="18328"/>
                  </a:lnTo>
                  <a:lnTo>
                    <a:pt x="19982" y="0"/>
                  </a:lnTo>
                  <a:lnTo>
                    <a:pt x="705341" y="0"/>
                  </a:lnTo>
                  <a:lnTo>
                    <a:pt x="695349" y="18328"/>
                  </a:lnTo>
                  <a:lnTo>
                    <a:pt x="705341" y="49482"/>
                  </a:lnTo>
                  <a:lnTo>
                    <a:pt x="729322" y="91635"/>
                  </a:lnTo>
                  <a:lnTo>
                    <a:pt x="689356" y="95297"/>
                  </a:lnTo>
                  <a:lnTo>
                    <a:pt x="667377" y="124620"/>
                  </a:lnTo>
                  <a:lnTo>
                    <a:pt x="655389" y="164938"/>
                  </a:lnTo>
                  <a:lnTo>
                    <a:pt x="577459" y="174102"/>
                  </a:lnTo>
                  <a:lnTo>
                    <a:pt x="595446" y="212589"/>
                  </a:lnTo>
                  <a:lnTo>
                    <a:pt x="791261" y="271235"/>
                  </a:lnTo>
                  <a:lnTo>
                    <a:pt x="789265" y="241912"/>
                  </a:lnTo>
                  <a:lnTo>
                    <a:pt x="807246" y="192430"/>
                  </a:lnTo>
                  <a:lnTo>
                    <a:pt x="825227" y="238246"/>
                  </a:lnTo>
                  <a:lnTo>
                    <a:pt x="845211" y="188764"/>
                  </a:lnTo>
                  <a:lnTo>
                    <a:pt x="863198" y="227251"/>
                  </a:lnTo>
                  <a:lnTo>
                    <a:pt x="847213" y="274902"/>
                  </a:lnTo>
                  <a:lnTo>
                    <a:pt x="939126" y="188764"/>
                  </a:lnTo>
                  <a:lnTo>
                    <a:pt x="1007059" y="219923"/>
                  </a:lnTo>
                  <a:lnTo>
                    <a:pt x="1019052" y="194261"/>
                  </a:lnTo>
                  <a:lnTo>
                    <a:pt x="1037033" y="245579"/>
                  </a:lnTo>
                  <a:lnTo>
                    <a:pt x="1065006" y="234579"/>
                  </a:lnTo>
                  <a:lnTo>
                    <a:pt x="1094981" y="252907"/>
                  </a:lnTo>
                  <a:lnTo>
                    <a:pt x="1124950" y="223584"/>
                  </a:lnTo>
                  <a:lnTo>
                    <a:pt x="1168908" y="223584"/>
                  </a:lnTo>
                  <a:lnTo>
                    <a:pt x="1168908" y="392189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7778832" y="1418447"/>
              <a:ext cx="837565" cy="713105"/>
            </a:xfrm>
            <a:custGeom>
              <a:avLst/>
              <a:gdLst/>
              <a:ahLst/>
              <a:cxnLst/>
              <a:rect l="l" t="t" r="r" b="b"/>
              <a:pathLst>
                <a:path w="837565" h="713105">
                  <a:moveTo>
                    <a:pt x="329697" y="712907"/>
                  </a:moveTo>
                  <a:lnTo>
                    <a:pt x="315707" y="623107"/>
                  </a:lnTo>
                  <a:lnTo>
                    <a:pt x="293728" y="555302"/>
                  </a:lnTo>
                  <a:lnTo>
                    <a:pt x="283736" y="478328"/>
                  </a:lnTo>
                  <a:lnTo>
                    <a:pt x="245772" y="531476"/>
                  </a:lnTo>
                  <a:lnTo>
                    <a:pt x="227791" y="520481"/>
                  </a:lnTo>
                  <a:lnTo>
                    <a:pt x="241774" y="569963"/>
                  </a:lnTo>
                  <a:lnTo>
                    <a:pt x="217799" y="577292"/>
                  </a:lnTo>
                  <a:lnTo>
                    <a:pt x="199818" y="573625"/>
                  </a:lnTo>
                  <a:lnTo>
                    <a:pt x="201814" y="536974"/>
                  </a:lnTo>
                  <a:lnTo>
                    <a:pt x="197817" y="491158"/>
                  </a:lnTo>
                  <a:lnTo>
                    <a:pt x="181832" y="458169"/>
                  </a:lnTo>
                  <a:lnTo>
                    <a:pt x="177834" y="481994"/>
                  </a:lnTo>
                  <a:lnTo>
                    <a:pt x="185829" y="531476"/>
                  </a:lnTo>
                  <a:lnTo>
                    <a:pt x="179836" y="575461"/>
                  </a:lnTo>
                  <a:lnTo>
                    <a:pt x="187825" y="602948"/>
                  </a:lnTo>
                  <a:lnTo>
                    <a:pt x="163849" y="597451"/>
                  </a:lnTo>
                  <a:lnTo>
                    <a:pt x="163849" y="661594"/>
                  </a:lnTo>
                  <a:lnTo>
                    <a:pt x="165846" y="711076"/>
                  </a:lnTo>
                  <a:lnTo>
                    <a:pt x="99909" y="707409"/>
                  </a:lnTo>
                  <a:lnTo>
                    <a:pt x="113898" y="667092"/>
                  </a:lnTo>
                  <a:lnTo>
                    <a:pt x="129883" y="610281"/>
                  </a:lnTo>
                  <a:lnTo>
                    <a:pt x="127882" y="560799"/>
                  </a:lnTo>
                  <a:lnTo>
                    <a:pt x="125886" y="496656"/>
                  </a:lnTo>
                  <a:lnTo>
                    <a:pt x="107899" y="425179"/>
                  </a:lnTo>
                  <a:lnTo>
                    <a:pt x="81928" y="401353"/>
                  </a:lnTo>
                  <a:lnTo>
                    <a:pt x="65943" y="329882"/>
                  </a:lnTo>
                  <a:lnTo>
                    <a:pt x="69935" y="269405"/>
                  </a:lnTo>
                  <a:lnTo>
                    <a:pt x="75934" y="238246"/>
                  </a:lnTo>
                  <a:lnTo>
                    <a:pt x="67939" y="190599"/>
                  </a:lnTo>
                  <a:lnTo>
                    <a:pt x="85920" y="168605"/>
                  </a:lnTo>
                  <a:lnTo>
                    <a:pt x="63941" y="164938"/>
                  </a:lnTo>
                  <a:lnTo>
                    <a:pt x="21984" y="130117"/>
                  </a:lnTo>
                  <a:lnTo>
                    <a:pt x="0" y="95297"/>
                  </a:lnTo>
                  <a:lnTo>
                    <a:pt x="25976" y="71476"/>
                  </a:lnTo>
                  <a:lnTo>
                    <a:pt x="77930" y="69640"/>
                  </a:lnTo>
                  <a:lnTo>
                    <a:pt x="139869" y="89799"/>
                  </a:lnTo>
                  <a:lnTo>
                    <a:pt x="157856" y="56815"/>
                  </a:lnTo>
                  <a:lnTo>
                    <a:pt x="193819" y="10994"/>
                  </a:lnTo>
                  <a:lnTo>
                    <a:pt x="257760" y="0"/>
                  </a:lnTo>
                  <a:lnTo>
                    <a:pt x="303720" y="3666"/>
                  </a:lnTo>
                  <a:lnTo>
                    <a:pt x="329697" y="32989"/>
                  </a:lnTo>
                  <a:lnTo>
                    <a:pt x="337686" y="56815"/>
                  </a:lnTo>
                  <a:lnTo>
                    <a:pt x="357669" y="80635"/>
                  </a:lnTo>
                  <a:lnTo>
                    <a:pt x="361667" y="104461"/>
                  </a:lnTo>
                  <a:lnTo>
                    <a:pt x="391636" y="86138"/>
                  </a:lnTo>
                  <a:lnTo>
                    <a:pt x="433598" y="91635"/>
                  </a:lnTo>
                  <a:lnTo>
                    <a:pt x="465568" y="113625"/>
                  </a:lnTo>
                  <a:lnTo>
                    <a:pt x="457573" y="135620"/>
                  </a:lnTo>
                  <a:lnTo>
                    <a:pt x="391636" y="186933"/>
                  </a:lnTo>
                  <a:lnTo>
                    <a:pt x="345682" y="192430"/>
                  </a:lnTo>
                  <a:lnTo>
                    <a:pt x="343680" y="223584"/>
                  </a:lnTo>
                  <a:lnTo>
                    <a:pt x="401627" y="205261"/>
                  </a:lnTo>
                  <a:lnTo>
                    <a:pt x="451579" y="205261"/>
                  </a:lnTo>
                  <a:lnTo>
                    <a:pt x="509526" y="177769"/>
                  </a:lnTo>
                  <a:lnTo>
                    <a:pt x="557482" y="192430"/>
                  </a:lnTo>
                  <a:lnTo>
                    <a:pt x="585455" y="216256"/>
                  </a:lnTo>
                  <a:lnTo>
                    <a:pt x="661383" y="252907"/>
                  </a:lnTo>
                  <a:lnTo>
                    <a:pt x="729322" y="221753"/>
                  </a:lnTo>
                  <a:lnTo>
                    <a:pt x="761293" y="278569"/>
                  </a:lnTo>
                  <a:lnTo>
                    <a:pt x="797261" y="274902"/>
                  </a:lnTo>
                  <a:lnTo>
                    <a:pt x="837222" y="293225"/>
                  </a:lnTo>
                  <a:lnTo>
                    <a:pt x="827230" y="322548"/>
                  </a:lnTo>
                  <a:lnTo>
                    <a:pt x="791261" y="329882"/>
                  </a:lnTo>
                  <a:lnTo>
                    <a:pt x="781275" y="361035"/>
                  </a:lnTo>
                  <a:lnTo>
                    <a:pt x="833224" y="476497"/>
                  </a:lnTo>
                  <a:lnTo>
                    <a:pt x="825234" y="496656"/>
                  </a:lnTo>
                  <a:lnTo>
                    <a:pt x="779274" y="516815"/>
                  </a:lnTo>
                  <a:lnTo>
                    <a:pt x="741310" y="496656"/>
                  </a:lnTo>
                  <a:lnTo>
                    <a:pt x="651392" y="465497"/>
                  </a:lnTo>
                  <a:lnTo>
                    <a:pt x="643402" y="489322"/>
                  </a:lnTo>
                  <a:lnTo>
                    <a:pt x="621423" y="476497"/>
                  </a:lnTo>
                  <a:lnTo>
                    <a:pt x="619427" y="553466"/>
                  </a:lnTo>
                  <a:lnTo>
                    <a:pt x="617425" y="604784"/>
                  </a:lnTo>
                  <a:lnTo>
                    <a:pt x="649396" y="674425"/>
                  </a:lnTo>
                  <a:lnTo>
                    <a:pt x="641406" y="698250"/>
                  </a:lnTo>
                  <a:lnTo>
                    <a:pt x="611432" y="694584"/>
                  </a:lnTo>
                  <a:lnTo>
                    <a:pt x="597443" y="668927"/>
                  </a:lnTo>
                  <a:lnTo>
                    <a:pt x="589453" y="604784"/>
                  </a:lnTo>
                  <a:lnTo>
                    <a:pt x="573468" y="562630"/>
                  </a:lnTo>
                  <a:lnTo>
                    <a:pt x="571472" y="500317"/>
                  </a:lnTo>
                  <a:lnTo>
                    <a:pt x="549492" y="527810"/>
                  </a:lnTo>
                  <a:lnTo>
                    <a:pt x="519518" y="520481"/>
                  </a:lnTo>
                  <a:lnTo>
                    <a:pt x="485551" y="478328"/>
                  </a:lnTo>
                  <a:lnTo>
                    <a:pt x="503532" y="547969"/>
                  </a:lnTo>
                  <a:lnTo>
                    <a:pt x="485551" y="593784"/>
                  </a:lnTo>
                  <a:lnTo>
                    <a:pt x="503532" y="657927"/>
                  </a:lnTo>
                  <a:lnTo>
                    <a:pt x="513524" y="701912"/>
                  </a:lnTo>
                  <a:lnTo>
                    <a:pt x="465568" y="698250"/>
                  </a:lnTo>
                  <a:lnTo>
                    <a:pt x="463572" y="670758"/>
                  </a:lnTo>
                  <a:lnTo>
                    <a:pt x="455577" y="646933"/>
                  </a:lnTo>
                  <a:lnTo>
                    <a:pt x="461571" y="579122"/>
                  </a:lnTo>
                  <a:lnTo>
                    <a:pt x="451579" y="569963"/>
                  </a:lnTo>
                  <a:lnTo>
                    <a:pt x="449583" y="546138"/>
                  </a:lnTo>
                  <a:lnTo>
                    <a:pt x="427604" y="449004"/>
                  </a:lnTo>
                  <a:lnTo>
                    <a:pt x="385642" y="447174"/>
                  </a:lnTo>
                  <a:lnTo>
                    <a:pt x="391636" y="469163"/>
                  </a:lnTo>
                  <a:lnTo>
                    <a:pt x="383646" y="502153"/>
                  </a:lnTo>
                  <a:lnTo>
                    <a:pt x="395633" y="580958"/>
                  </a:lnTo>
                  <a:lnTo>
                    <a:pt x="367661" y="586456"/>
                  </a:lnTo>
                  <a:lnTo>
                    <a:pt x="365659" y="531476"/>
                  </a:lnTo>
                  <a:lnTo>
                    <a:pt x="353672" y="450835"/>
                  </a:lnTo>
                  <a:lnTo>
                    <a:pt x="351675" y="542471"/>
                  </a:lnTo>
                  <a:lnTo>
                    <a:pt x="359665" y="582789"/>
                  </a:lnTo>
                  <a:lnTo>
                    <a:pt x="353672" y="615779"/>
                  </a:lnTo>
                  <a:lnTo>
                    <a:pt x="365659" y="657927"/>
                  </a:lnTo>
                  <a:lnTo>
                    <a:pt x="385642" y="709245"/>
                  </a:lnTo>
                  <a:lnTo>
                    <a:pt x="329697" y="712907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8928163" y="1862603"/>
            <a:ext cx="680720" cy="1029547"/>
            <a:chOff x="6696122" y="1396952"/>
            <a:chExt cx="510540" cy="772160"/>
          </a:xfrm>
        </p:grpSpPr>
        <p:sp>
          <p:nvSpPr>
            <p:cNvPr id="98" name="object 98"/>
            <p:cNvSpPr/>
            <p:nvPr/>
          </p:nvSpPr>
          <p:spPr>
            <a:xfrm>
              <a:off x="6700884" y="1593683"/>
              <a:ext cx="308610" cy="570230"/>
            </a:xfrm>
            <a:custGeom>
              <a:avLst/>
              <a:gdLst/>
              <a:ahLst/>
              <a:cxnLst/>
              <a:rect l="l" t="t" r="r" b="b"/>
              <a:pathLst>
                <a:path w="308609" h="570230">
                  <a:moveTo>
                    <a:pt x="308574" y="570170"/>
                  </a:moveTo>
                  <a:lnTo>
                    <a:pt x="0" y="570170"/>
                  </a:lnTo>
                  <a:lnTo>
                    <a:pt x="0" y="0"/>
                  </a:lnTo>
                  <a:lnTo>
                    <a:pt x="308574" y="0"/>
                  </a:lnTo>
                  <a:lnTo>
                    <a:pt x="308574" y="57017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7009459" y="1401714"/>
              <a:ext cx="192405" cy="762635"/>
            </a:xfrm>
            <a:custGeom>
              <a:avLst/>
              <a:gdLst/>
              <a:ahLst/>
              <a:cxnLst/>
              <a:rect l="l" t="t" r="r" b="b"/>
              <a:pathLst>
                <a:path w="192404" h="762635">
                  <a:moveTo>
                    <a:pt x="0" y="762139"/>
                  </a:moveTo>
                  <a:lnTo>
                    <a:pt x="0" y="191968"/>
                  </a:lnTo>
                  <a:lnTo>
                    <a:pt x="191969" y="0"/>
                  </a:lnTo>
                  <a:lnTo>
                    <a:pt x="191969" y="570170"/>
                  </a:lnTo>
                  <a:lnTo>
                    <a:pt x="0" y="7621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700884" y="1401714"/>
              <a:ext cx="501015" cy="192405"/>
            </a:xfrm>
            <a:custGeom>
              <a:avLst/>
              <a:gdLst/>
              <a:ahLst/>
              <a:cxnLst/>
              <a:rect l="l" t="t" r="r" b="b"/>
              <a:pathLst>
                <a:path w="501015" h="192405">
                  <a:moveTo>
                    <a:pt x="308574" y="191968"/>
                  </a:moveTo>
                  <a:lnTo>
                    <a:pt x="0" y="191968"/>
                  </a:lnTo>
                  <a:lnTo>
                    <a:pt x="191968" y="0"/>
                  </a:lnTo>
                  <a:lnTo>
                    <a:pt x="500544" y="0"/>
                  </a:lnTo>
                  <a:lnTo>
                    <a:pt x="308574" y="191968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700884" y="1401714"/>
              <a:ext cx="501015" cy="762635"/>
            </a:xfrm>
            <a:custGeom>
              <a:avLst/>
              <a:gdLst/>
              <a:ahLst/>
              <a:cxnLst/>
              <a:rect l="l" t="t" r="r" b="b"/>
              <a:pathLst>
                <a:path w="501015" h="762635">
                  <a:moveTo>
                    <a:pt x="0" y="191968"/>
                  </a:moveTo>
                  <a:lnTo>
                    <a:pt x="191968" y="0"/>
                  </a:lnTo>
                  <a:lnTo>
                    <a:pt x="500544" y="0"/>
                  </a:lnTo>
                  <a:lnTo>
                    <a:pt x="500544" y="570170"/>
                  </a:lnTo>
                  <a:lnTo>
                    <a:pt x="308574" y="762139"/>
                  </a:lnTo>
                  <a:lnTo>
                    <a:pt x="0" y="762139"/>
                  </a:lnTo>
                  <a:lnTo>
                    <a:pt x="0" y="191968"/>
                  </a:lnTo>
                  <a:close/>
                </a:path>
                <a:path w="501015" h="762635">
                  <a:moveTo>
                    <a:pt x="0" y="191968"/>
                  </a:moveTo>
                  <a:lnTo>
                    <a:pt x="308574" y="191968"/>
                  </a:lnTo>
                  <a:lnTo>
                    <a:pt x="500544" y="0"/>
                  </a:lnTo>
                </a:path>
                <a:path w="501015" h="762635">
                  <a:moveTo>
                    <a:pt x="308574" y="191968"/>
                  </a:moveTo>
                  <a:lnTo>
                    <a:pt x="308574" y="76213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02" name="object 10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29755" y="2396948"/>
            <a:ext cx="278088" cy="109307"/>
          </a:xfrm>
          <a:prstGeom prst="rect">
            <a:avLst/>
          </a:prstGeom>
        </p:spPr>
      </p:pic>
      <p:sp>
        <p:nvSpPr>
          <p:cNvPr id="103" name="object 103"/>
          <p:cNvSpPr txBox="1"/>
          <p:nvPr/>
        </p:nvSpPr>
        <p:spPr>
          <a:xfrm>
            <a:off x="6284434" y="63748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19777"/>
            <a:ext cx="3657600" cy="3975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pc="-33" dirty="0"/>
              <a:pPr marL="50799">
                <a:lnSpc>
                  <a:spcPts val="3080"/>
                </a:lnSpc>
              </a:pPr>
              <a:t>78</a:t>
            </a:fld>
            <a:endParaRPr spc="-33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人工智能与视觉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视觉信息的获取方法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卷积神经网络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Transformer</a:t>
            </a:r>
            <a:r>
              <a:rPr lang="zh-CN" altLang="en-US" dirty="0"/>
              <a:t>的广泛应用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51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人工智能与视觉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视觉信息的获取方法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r>
              <a:rPr lang="en-US" altLang="zh-CN" dirty="0"/>
              <a:t>Transformer</a:t>
            </a:r>
            <a:r>
              <a:rPr lang="zh-CN" altLang="en-US" dirty="0"/>
              <a:t>的广泛应用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5590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8807C3-5A61-4BD2-BDBB-B6103671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" y="526"/>
            <a:ext cx="12190133" cy="68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82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FE6BE0-EBB8-4535-AB18-7084BA8B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" y="526"/>
            <a:ext cx="12190133" cy="68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949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FB756C-8DC4-49D1-9DD5-C02B364C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" y="526"/>
            <a:ext cx="12190133" cy="68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160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21801E-10DE-4F3E-A554-52B2248D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" y="526"/>
            <a:ext cx="12190133" cy="68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6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71C5EF-1C09-4621-94E2-CDEC0AE0A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" y="526"/>
            <a:ext cx="12190133" cy="68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50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50CAD0-2874-4708-ADAD-C50CB0B6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26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D81BC7-965A-4755-8E69-D9E49811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94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A087F5-4BDA-4AE2-BC2F-A33D2274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193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41FDAA-242B-4279-BF41-6426BD8E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72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143490-5CDB-4B27-AFB5-12E7CD67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6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7E0DAC-DC90-E40F-00FC-2642C535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50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2E5FC3-A91F-49DE-84DA-29082FF2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8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D290FB-6A1C-4F88-ADDA-99F4D59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26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8EFDF-5BB0-C41D-75EC-97E4E56B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15745"/>
            <a:ext cx="10515600" cy="91873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401B8-75A2-7E52-E66A-BC4EDB226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545"/>
            <a:ext cx="10515600" cy="5022418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/>
              <a:t>课件参考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1600" dirty="0"/>
              <a:t>斯坦福大学 计算机视觉</a:t>
            </a:r>
            <a:r>
              <a:rPr lang="en-US" altLang="zh-CN" sz="1600" dirty="0"/>
              <a:t>cs231n</a:t>
            </a:r>
          </a:p>
          <a:p>
            <a:pPr marL="0" indent="0">
              <a:buNone/>
            </a:pPr>
            <a:r>
              <a:rPr lang="en-US" altLang="zh-CN" sz="1600" dirty="0">
                <a:hlinkClick r:id="rId2"/>
              </a:rPr>
              <a:t>https://www.bilibili.com/video/BV1nJ411z7fe?spm_id_from=333.337.search-card.all.click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李宏毅 机器学习课程 生成式对抗网络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hlinkClick r:id="rId3"/>
              </a:rPr>
              <a:t>https://www.bilibili.com/video/BV1Wv411h7kN?p=58&amp;vd_source=4f638bf4fd08b311fd8d0eef2fefcf61</a:t>
            </a:r>
            <a:endParaRPr lang="en-US" altLang="zh-CN" sz="1600" dirty="0"/>
          </a:p>
          <a:p>
            <a:r>
              <a:rPr lang="zh-CN" altLang="en-US" sz="2000" dirty="0"/>
              <a:t>相关论文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1600" dirty="0" err="1"/>
              <a:t>Alexnet</a:t>
            </a:r>
            <a:r>
              <a:rPr lang="en-US" altLang="zh-CN" sz="1600" dirty="0"/>
              <a:t>  </a:t>
            </a:r>
            <a:r>
              <a:rPr lang="en-US" altLang="zh-CN" sz="1600" dirty="0">
                <a:hlinkClick r:id="rId4"/>
              </a:rPr>
              <a:t>http://www.cs.toronto.edu/~fritz/absps/imagenet.pdf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VGG</a:t>
            </a:r>
            <a:r>
              <a:rPr lang="en-US" altLang="zh-CN" sz="1100" dirty="0"/>
              <a:t> </a:t>
            </a:r>
            <a:r>
              <a:rPr lang="en-US" altLang="zh-CN" sz="1600" dirty="0">
                <a:hlinkClick r:id="rId5"/>
              </a:rPr>
              <a:t>[1409.1556] Very Deep Convolutional Networks for Large-Scale Image Recognition (arxiv.org)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err="1"/>
              <a:t>GoogleNet</a:t>
            </a:r>
            <a:r>
              <a:rPr lang="en-US" altLang="zh-CN" sz="1600" dirty="0"/>
              <a:t>  </a:t>
            </a:r>
            <a:r>
              <a:rPr lang="en-US" altLang="zh-CN" sz="1600" dirty="0">
                <a:hlinkClick r:id="rId6"/>
              </a:rPr>
              <a:t>1409.4842.pdf (arxiv.org)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err="1"/>
              <a:t>ResNet</a:t>
            </a:r>
            <a:r>
              <a:rPr lang="en-US" altLang="zh-CN" sz="1600" dirty="0"/>
              <a:t> </a:t>
            </a:r>
            <a:r>
              <a:rPr lang="en-US" altLang="zh-CN" sz="1600" dirty="0">
                <a:hlinkClick r:id="rId7"/>
              </a:rPr>
              <a:t>https://arxiv.org/abs/1512.03385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R-CNN  </a:t>
            </a:r>
            <a:r>
              <a:rPr lang="en-US" altLang="zh-CN" sz="1600" dirty="0">
                <a:hlinkClick r:id="rId8"/>
              </a:rPr>
              <a:t>Rich Feature Hierarchies for Accurate Object Detection and Semantic Segmentation (cv-foundation.org)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GAN  </a:t>
            </a:r>
            <a:r>
              <a:rPr lang="en-US" altLang="zh-CN" sz="1600" dirty="0">
                <a:hlinkClick r:id="rId9"/>
              </a:rPr>
              <a:t>[1406.2661] Generative Adversarial Networks (arxiv.org)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YOLO </a:t>
            </a:r>
            <a:r>
              <a:rPr lang="en-US" altLang="zh-CN" sz="1600" dirty="0">
                <a:hlinkClick r:id="rId10"/>
              </a:rPr>
              <a:t>[1506.02640] You Only Look Once: Unified, Real-Time Object Detection (arxiv.org)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err="1"/>
              <a:t>ViT</a:t>
            </a:r>
            <a:r>
              <a:rPr lang="en-US" altLang="zh-CN" sz="1600" dirty="0"/>
              <a:t> </a:t>
            </a:r>
            <a:r>
              <a:rPr lang="en-US" altLang="zh-CN" sz="1100" dirty="0">
                <a:hlinkClick r:id="rId11"/>
              </a:rPr>
              <a:t>[2010.11929v2] An Image is Worth 16x16 Words: Transformers for Image Recognition at Scale (arxiv.org)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err="1"/>
              <a:t>SwinTransformer</a:t>
            </a:r>
            <a:r>
              <a:rPr lang="en-US" altLang="zh-CN" sz="1600" dirty="0"/>
              <a:t> </a:t>
            </a:r>
            <a:r>
              <a:rPr lang="en-US" altLang="zh-CN" sz="16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[2103.14030] </a:t>
            </a:r>
            <a:r>
              <a:rPr lang="en-US" altLang="zh-CN" sz="1600" dirty="0" err="1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Swin</a:t>
            </a:r>
            <a:r>
              <a:rPr lang="en-US" altLang="zh-CN" sz="16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Transformer: Hierarchical Vision Transformer using Shifted Windows (arxiv.org)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481254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/>
              <a:t>参考书目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000" dirty="0"/>
              <a:t>Rafael C. Gonzalez, Richard E. Woods </a:t>
            </a:r>
            <a:r>
              <a:rPr lang="zh-CN" altLang="en-US" sz="2000" dirty="0"/>
              <a:t>著，阮秋琦 阮宇智 译，数字图像处理（第四版），中国工信出版集团、电子工业出版社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吴飞，人工智能导论：模型与算法，高等教育出版社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马少平，朱小燕，人工智能，清华大学出版社</a:t>
            </a:r>
            <a:endParaRPr lang="en-US" altLang="zh-CN" sz="2000" dirty="0"/>
          </a:p>
          <a:p>
            <a:r>
              <a:rPr lang="zh-CN" altLang="en-US" sz="2000" dirty="0"/>
              <a:t>李航，智能与计算，中国计算机学会通讯，</a:t>
            </a:r>
            <a:r>
              <a:rPr lang="en-US" altLang="zh-CN" sz="2000" dirty="0"/>
              <a:t>2019</a:t>
            </a:r>
            <a:r>
              <a:rPr lang="zh-CN" altLang="en-US" sz="2000" dirty="0"/>
              <a:t>年第一期</a:t>
            </a:r>
            <a:endParaRPr lang="en-US" altLang="zh-CN" sz="2000" dirty="0"/>
          </a:p>
          <a:p>
            <a:r>
              <a:rPr lang="zh-CN" altLang="en-US" sz="2000" dirty="0"/>
              <a:t>尼克，人工智能简史，人民邮电出版社</a:t>
            </a:r>
            <a:endParaRPr lang="en-US" altLang="zh-CN" sz="2000" dirty="0"/>
          </a:p>
          <a:p>
            <a:r>
              <a:rPr lang="en-US" altLang="zh-CN" sz="2000" dirty="0"/>
              <a:t>Bergen B., Louder Than Words: The New Science of How the Mind Makes Meaning, Basic Books, 2012</a:t>
            </a:r>
          </a:p>
          <a:p>
            <a:r>
              <a:rPr lang="en-US" altLang="zh-CN" sz="2000" dirty="0"/>
              <a:t>Stuart </a:t>
            </a:r>
            <a:r>
              <a:rPr lang="en-US" altLang="zh-CN" sz="2000" dirty="0" err="1"/>
              <a:t>J.Russell</a:t>
            </a:r>
            <a:r>
              <a:rPr lang="en-US" altLang="zh-CN" sz="2000" dirty="0"/>
              <a:t>, Peter </a:t>
            </a:r>
            <a:r>
              <a:rPr lang="en-US" altLang="zh-CN" sz="2000" dirty="0" err="1"/>
              <a:t>Norvig</a:t>
            </a:r>
            <a:r>
              <a:rPr lang="en-US" altLang="zh-CN" sz="2000" dirty="0"/>
              <a:t>. Artificial Intelligence: a Modern Approach, Third Edition. Pearson Education Limited. 2016. </a:t>
            </a:r>
            <a:endParaRPr lang="zh-CN" altLang="zh-CN" sz="2000" dirty="0"/>
          </a:p>
          <a:p>
            <a:r>
              <a:rPr lang="en-US" altLang="zh-CN" sz="2000" dirty="0"/>
              <a:t>Richard S. Sutton and Andrew G. </a:t>
            </a:r>
            <a:r>
              <a:rPr lang="en-US" altLang="zh-CN" sz="2000" dirty="0" err="1"/>
              <a:t>Barto</a:t>
            </a:r>
            <a:r>
              <a:rPr lang="en-US" altLang="zh-CN" sz="2000" dirty="0"/>
              <a:t>. Reinforcement Learning: An Introduction. Second Edition. MIT Press, 2018</a:t>
            </a:r>
            <a:endParaRPr lang="zh-CN" altLang="zh-CN" sz="2000" dirty="0"/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AF9F01-5A7A-44BE-8F85-32FBB822075E}" type="slidenum">
              <a:rPr lang="en-US" altLang="zh-CN" smtClean="0"/>
              <a:pPr>
                <a:spcAft>
                  <a:spcPts val="600"/>
                </a:spcAft>
              </a:pPr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0441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8B90A5-56C8-4350-B264-6125FB822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840237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8676</TotalTime>
  <Words>2656</Words>
  <Application>Microsoft Office PowerPoint</Application>
  <PresentationFormat>宽屏</PresentationFormat>
  <Paragraphs>501</Paragraphs>
  <Slides>94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1" baseType="lpstr">
      <vt:lpstr>等线</vt:lpstr>
      <vt:lpstr>等线 Light</vt:lpstr>
      <vt:lpstr>宋体</vt:lpstr>
      <vt:lpstr>Microsoft YaHei</vt:lpstr>
      <vt:lpstr>Arial</vt:lpstr>
      <vt:lpstr>Times New Roman</vt:lpstr>
      <vt:lpstr>Office 主题​​</vt:lpstr>
      <vt:lpstr>人工智能引论</vt:lpstr>
      <vt:lpstr>人工智能与视觉</vt:lpstr>
      <vt:lpstr>PowerPoint 演示文稿</vt:lpstr>
      <vt:lpstr>PowerPoint 演示文稿</vt:lpstr>
      <vt:lpstr>PowerPoint 演示文稿</vt:lpstr>
      <vt:lpstr>Preferred stimulus of a visual cortex neuron</vt:lpstr>
      <vt:lpstr>Convolution Neural Network(CNN) Inspired by Simple and Complex Cell in Visual Cortex</vt:lpstr>
      <vt:lpstr>人工智能与视觉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Semantic Segmentation: The Problem</vt:lpstr>
      <vt:lpstr>Semantic Segmentation Idea: Sliding Window</vt:lpstr>
      <vt:lpstr>Semantic Segmentation Idea: Sliding Window</vt:lpstr>
      <vt:lpstr>Semantic Segmentation Idea: Sliding Window</vt:lpstr>
      <vt:lpstr>Semantic Segmentation Idea: Sliding Window</vt:lpstr>
      <vt:lpstr>Semantic Segmentation Idea: Sliding Window</vt:lpstr>
      <vt:lpstr>Semantic Segmentation Idea: Convolution</vt:lpstr>
      <vt:lpstr>Semantic Segmentation Idea: Fully Convolutional</vt:lpstr>
      <vt:lpstr>Semantic Segmentation Idea: Fully Convolutional</vt:lpstr>
      <vt:lpstr>Semantic Segmentation Idea: Fully Convolutional</vt:lpstr>
      <vt:lpstr>Semantic Segmentation Idea: Fully Convolutional</vt:lpstr>
      <vt:lpstr>In-Network upsampling: “Unpooling”</vt:lpstr>
      <vt:lpstr>In-Network upsampling: “Max Unpooling”</vt:lpstr>
      <vt:lpstr>Learnable Upsampling</vt:lpstr>
      <vt:lpstr>Learnable Upsampling</vt:lpstr>
      <vt:lpstr>Learnable Upsampling</vt:lpstr>
      <vt:lpstr>Learnable Upsampling</vt:lpstr>
      <vt:lpstr>Learnable Upsampling</vt:lpstr>
      <vt:lpstr>Learnable Upsampling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1D Example</vt:lpstr>
      <vt:lpstr>Convolution as Matrix Multiplication (1D Example)</vt:lpstr>
      <vt:lpstr>Convolution as Matrix Multiplication (1D Example)</vt:lpstr>
      <vt:lpstr>Semantic Segmentation Idea: Fully Convolutional</vt:lpstr>
      <vt:lpstr>Semantic Segmentation: Summary</vt:lpstr>
      <vt:lpstr>人工智能与视觉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参考文献</vt:lpstr>
      <vt:lpstr>参考书目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宋 睿华</dc:creator>
  <cp:lastModifiedBy>webuser</cp:lastModifiedBy>
  <cp:revision>116</cp:revision>
  <dcterms:created xsi:type="dcterms:W3CDTF">2020-10-26T13:37:45Z</dcterms:created>
  <dcterms:modified xsi:type="dcterms:W3CDTF">2024-11-28T00:38:03Z</dcterms:modified>
</cp:coreProperties>
</file>